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3"/>
  </p:notes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Lst>
  <p:sldSz cx="18288000" cy="10287000"/>
  <p:notesSz cx="6858000" cy="9144000"/>
  <p:embeddedFontLst>
    <p:embeddedFont>
      <p:font typeface="Trocchi" charset="1" panose="000005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Archivo Black" charset="1" panose="020B0A03020202020B04"/>
      <p:regular r:id="rId11"/>
    </p:embeddedFont>
    <p:embeddedFont>
      <p:font typeface="League Spartan" charset="1" panose="00000800000000000000"/>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Canva Sans Medium" charset="1" panose="020B0603030501040103"/>
      <p:regular r:id="rId17"/>
    </p:embeddedFont>
    <p:embeddedFont>
      <p:font typeface="Canva Sans Medium Italics" charset="1" panose="020B0603030501040103"/>
      <p:regular r:id="rId18"/>
    </p:embeddedFont>
    <p:embeddedFont>
      <p:font typeface="Lato" charset="1" panose="020F0502020204030203"/>
      <p:regular r:id="rId19"/>
    </p:embeddedFont>
    <p:embeddedFont>
      <p:font typeface="Lato Bold" charset="1" panose="020F0502020204030203"/>
      <p:regular r:id="rId20"/>
    </p:embeddedFont>
    <p:embeddedFont>
      <p:font typeface="Lato Italics" charset="1" panose="020F0502020204030203"/>
      <p:regular r:id="rId21"/>
    </p:embeddedFont>
    <p:embeddedFont>
      <p:font typeface="Lato Bold Italics" charset="1" panose="020F0502020204030203"/>
      <p:regular r:id="rId22"/>
    </p:embeddedFont>
    <p:embeddedFont>
      <p:font typeface="Lato Thin" charset="1" panose="020F0502020204030203"/>
      <p:regular r:id="rId23"/>
    </p:embeddedFont>
    <p:embeddedFont>
      <p:font typeface="Lato Thin Italics" charset="1" panose="020F0502020204030203"/>
      <p:regular r:id="rId24"/>
    </p:embeddedFont>
    <p:embeddedFont>
      <p:font typeface="Lato Light" charset="1" panose="020F0502020204030203"/>
      <p:regular r:id="rId25"/>
    </p:embeddedFont>
    <p:embeddedFont>
      <p:font typeface="Lato Light Italics" charset="1" panose="020F0502020204030203"/>
      <p:regular r:id="rId26"/>
    </p:embeddedFont>
    <p:embeddedFont>
      <p:font typeface="Lato Heavy" charset="1" panose="020F0502020204030203"/>
      <p:regular r:id="rId27"/>
    </p:embeddedFont>
    <p:embeddedFont>
      <p:font typeface="Lato Heavy Italics" charset="1" panose="020F05020202040302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notesMasters/notesMaster1.xml" Type="http://schemas.openxmlformats.org/officeDocument/2006/relationships/notesMaster"/><Relationship Id="rId44" Target="theme/theme2.xml" Type="http://schemas.openxmlformats.org/officeDocument/2006/relationships/theme"/><Relationship Id="rId45" Target="notesSlides/notesSlide1.xml" Type="http://schemas.openxmlformats.org/officeDocument/2006/relationships/notesSlide"/><Relationship Id="rId46" Target="notesSlides/notesSlide2.xml" Type="http://schemas.openxmlformats.org/officeDocument/2006/relationships/notesSlide"/><Relationship Id="rId47" Target="notesSlides/notesSlide3.xml" Type="http://schemas.openxmlformats.org/officeDocument/2006/relationships/notesSlide"/><Relationship Id="rId48" Target="notesSlides/notesSlide4.xml" Type="http://schemas.openxmlformats.org/officeDocument/2006/relationships/notesSlide"/><Relationship Id="rId49" Target="notesSlides/notesSlide5.xml" Type="http://schemas.openxmlformats.org/officeDocument/2006/relationships/notesSlide"/><Relationship Id="rId5" Target="tableStyles.xml" Type="http://schemas.openxmlformats.org/officeDocument/2006/relationships/tableStyles"/><Relationship Id="rId50" Target="notesSlides/notesSlide6.xml" Type="http://schemas.openxmlformats.org/officeDocument/2006/relationships/notesSlide"/><Relationship Id="rId51" Target="notesSlides/notesSlide7.xml" Type="http://schemas.openxmlformats.org/officeDocument/2006/relationships/notesSlide"/><Relationship Id="rId52" Target="notesSlides/notesSlide8.xml" Type="http://schemas.openxmlformats.org/officeDocument/2006/relationships/notesSlide"/><Relationship Id="rId53" Target="notesSlides/notesSlide9.xml" Type="http://schemas.openxmlformats.org/officeDocument/2006/relationships/notesSlide"/><Relationship Id="rId54" Target="notesSlides/notesSlide10.xml" Type="http://schemas.openxmlformats.org/officeDocument/2006/relationships/notesSlide"/><Relationship Id="rId55" Target="notesSlides/notesSlide11.xml" Type="http://schemas.openxmlformats.org/officeDocument/2006/relationships/notesSlide"/><Relationship Id="rId56" Target="notesSlides/notesSlide12.xml" Type="http://schemas.openxmlformats.org/officeDocument/2006/relationships/notesSlide"/><Relationship Id="rId57" Target="notesSlides/notesSlide13.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Welcome, everyone, to our presentation titled 'In-Depth Analysis of Apple Inc.'s Stock Market Data.' Over the next few minutes, we will present significant findings stemming from extensive centuries-spanning data analysis. We invite you to join us as we reveal the narrative behind Apple's stock performance and its impact on the financial landscape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Annualized Returns:</a:t>
            </a:r>
          </a:p>
          <a:p>
            <a:r>
              <a:rPr lang="en-US"/>
              <a:t/>
            </a:r>
          </a:p>
          <a:p>
            <a:r>
              <a:rPr lang="en-US"/>
              <a:t>Apple (AAPL) has an annualized return of approximately 43.58%. </a:t>
            </a:r>
          </a:p>
          <a:p>
            <a:r>
              <a:rPr lang="en-US"/>
              <a:t>When compared to the other three stocks, Apple has the highest annualized return. This suggests that, in terms of returns, Apple has been a strong performer among these tech giants.</a:t>
            </a:r>
          </a:p>
          <a:p>
            <a:r>
              <a:rPr lang="en-US"/>
              <a:t/>
            </a:r>
          </a:p>
          <a:p>
            <a:r>
              <a:rPr lang="en-US"/>
              <a:t>Volatility:</a:t>
            </a:r>
          </a:p>
          <a:p>
            <a:r>
              <a:rPr lang="en-US"/>
              <a:t>Apple (AAPL) shows an annualized volatility of around 33.00%. This reflects its price fluctuation risk, which falls between Microsoft (MSFT) and Google (GOOG) but is lower than Amazon (AMZN), potentially appealing to more stability-focused investors.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Apple (AAPL) shows positive correlations with all three stocks: Microsoft (MSFT), Google (GOOG), and Amazon (AMZN). </a:t>
            </a:r>
          </a:p>
          <a:p>
            <a:r>
              <a:rPr lang="en-US"/>
              <a:t>These positive correlations suggest that Apple's returns generally move in tandem with those of other tech stocks. However, they aren't exceptionally high, indicating a degree of independence in their performance.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Strong Returns: Apple shines with robust annualized returns, surpassing the other tech giants, making it appealing to growth-oriented investors.</a:t>
            </a:r>
          </a:p>
          <a:p>
            <a:r>
              <a:rPr lang="en-US"/>
              <a:t/>
            </a:r>
          </a:p>
          <a:p>
            <a:r>
              <a:rPr lang="en-US"/>
              <a:t>Moderate Volatility: Apple maintains moderate volatility, offering relatively stable price movements compared to Amazon's higher volatility.</a:t>
            </a:r>
          </a:p>
          <a:p>
            <a:r>
              <a:rPr lang="en-US"/>
              <a:t/>
            </a:r>
          </a:p>
          <a:p>
            <a:r>
              <a:rPr lang="en-US"/>
              <a:t>Portfolio Diversification: Positive correlations between Apple, Microsoft, Google, and Amazon imply common market trends. Diversifying within the tech sector may not provide significant benefits due to their shared positive relationships.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conducting a comprehensive Exploratory Data Analysis (EDA) of Apple's  historical stock market data, several key insights have been uncovered. These insights provide valuable information for investors and stakeholders seeking to understand the historical performance of Apple stock and make informed decisions.</a:t>
            </a:r>
          </a:p>
          <a:p>
            <a:r>
              <a:rPr lang="en-US"/>
              <a:t/>
            </a:r>
          </a:p>
          <a:p>
            <a:r>
              <a:rPr lang="en-US"/>
              <a:t>In conclusion, Apple Inc.'s stock presents opportunities for investors, but it's essential to approach it with a clear investment strategy and an understanding of the potential risks involved. Historical data provides valuable insights, but future performance depends on various factors, including market conditions and company developments. </a:t>
            </a:r>
          </a:p>
          <a:p>
            <a:r>
              <a:rPr lang="en-US"/>
              <a:t>So investors are advised to make investment decisions that align with your financial goals and risk tolerance.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Meet our team which consists of  both data scientists and data engineers.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ever-changing world of finance, it's crucial for investors and analysts to really understand how well Apple Inc.'s stock is doing. That's where our project, the Comprehensive Analysis of Apple Inc.'s Stock Market Data, comes in. We're taking a close look at a big dataset from the past to find hidden patterns and important information.</a:t>
            </a:r>
          </a:p>
          <a:p>
            <a:r>
              <a:rPr lang="en-US"/>
              <a:t/>
            </a:r>
          </a:p>
          <a:p>
            <a:r>
              <a:rPr lang="en-US"/>
              <a:t>We sourced our data from various reliable sources, such as Kaggle and Yahoo Finance, spanning from the year 1085 up to July 2023. This extensive dataset enabled us to delve deep into the dynamics of extreme price movements within the market. Our analysis unveiled critical insights, ultimately positioning Apple as the frontrunner in terms of both revenue generation and growth rate when compared to its competitors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navigate through our presentation, where we'll start with an Exploratory Data Analysis (EDA) of Apple's stock data, then move on to industry comparability, explore our recommendations, and conclude with the key takeaways from our comprehensive analysis.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Apple Inc. stock price has shown steady growth since 1980's, offering long-term investors substantial returns. Between 2010 and 2015, there was an impressive surge, with the stock price increasing by over $700, benefiting early investors. However, periodic fluctuations are  evident, reflecting typical market dynamics influenced by factors like market sentiment and economic conditions. In 2020, the stock exhibited significant volatility, possibly due to the COVID-19 pandemic's impact. Notably, from 2020 to 2023, a downward trend was observed, which could be attributed to changes in the competitive landscape, economic conditions, or investor sentiment.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The moderate positive correlation between volume and stock prices suggests that there is some degree of synchrony between trading volume and price movements. When the stock is actively traded, it tends to experience price changes.</a:t>
            </a:r>
          </a:p>
          <a:p>
            <a:r>
              <a:rPr lang="en-US"/>
              <a:t>· The strong positive correlation between adjusted_close and volume suggests that periods of high trading volume often coincide with significant price movements. This relationship can be useful for analyzing market dynamics.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histogram of daily returns indicates that most daily returns are clustered around zero, suggesting relatively stable daily price movements</a:t>
            </a:r>
          </a:p>
          <a:p>
            <a:r>
              <a:rPr lang="en-US"/>
              <a:t/>
            </a:r>
          </a:p>
          <a:p>
            <a:r>
              <a:rPr lang="en-US"/>
              <a:t>## stock value stability and low risk indicator.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addition, we sourced data for other prominent technology companies from Yahoo Finance to conduct an industry comparability analysis. It's noteworthy that each of these companies exhibits a distinct range of stock prices, characterized by varying degrees of volatility.</a:t>
            </a:r>
          </a:p>
          <a:p>
            <a:r>
              <a:rPr lang="en-US"/>
              <a:t/>
            </a:r>
          </a:p>
          <a:p>
            <a:r>
              <a:rPr lang="en-US"/>
              <a:t>While the average stock prices within this dataset exhibit considerable diversity, it is pertinent to observe that, as a general trend, they demonstrate an upward trajectory over the course of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jpeg" Type="http://schemas.openxmlformats.org/officeDocument/2006/relationships/image"/><Relationship Id="rId4" Target="../media/image20.png" Type="http://schemas.openxmlformats.org/officeDocument/2006/relationships/image"/><Relationship Id="rId5" Target="../media/image16.png" Type="http://schemas.openxmlformats.org/officeDocument/2006/relationships/image"/><Relationship Id="rId6" Target="../media/image3.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6.png" Type="http://schemas.openxmlformats.org/officeDocument/2006/relationships/image"/><Relationship Id="rId4" Target="../media/image21.png" Type="http://schemas.openxmlformats.org/officeDocument/2006/relationships/image"/><Relationship Id="rId5" Target="../media/image3.png" Type="http://schemas.openxmlformats.org/officeDocument/2006/relationships/image"/><Relationship Id="rId6" Target="../media/image19.png" Type="http://schemas.openxmlformats.org/officeDocument/2006/relationships/image"/><Relationship Id="rId7" Target="../media/image1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7.png" Type="http://schemas.openxmlformats.org/officeDocument/2006/relationships/image"/><Relationship Id="rId4" Target="../media/image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gif"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notesSlides/notesSlide2.xml" Type="http://schemas.openxmlformats.org/officeDocument/2006/relationships/notesSlide"/><Relationship Id="rId3" Target="../media/image1.jpe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jpeg" Type="http://schemas.openxmlformats.org/officeDocument/2006/relationships/image"/><Relationship Id="rId8" Target="../media/image8.png" Type="http://schemas.openxmlformats.org/officeDocument/2006/relationships/image"/><Relationship Id="rId9" Target="../media/image9.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 Id="rId5"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jpeg" Type="http://schemas.openxmlformats.org/officeDocument/2006/relationships/image"/><Relationship Id="rId4" Target="../media/image11.png" Type="http://schemas.openxmlformats.org/officeDocument/2006/relationships/image"/><Relationship Id="rId5"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jpeg" Type="http://schemas.openxmlformats.org/officeDocument/2006/relationships/image"/><Relationship Id="rId4" Target="../media/image12.png" Type="http://schemas.openxmlformats.org/officeDocument/2006/relationships/image"/><Relationship Id="rId5" Target="../media/image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jpe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jpeg" Type="http://schemas.openxmlformats.org/officeDocument/2006/relationships/image"/><Relationship Id="rId4" Target="../media/image14.png" Type="http://schemas.openxmlformats.org/officeDocument/2006/relationships/image"/><Relationship Id="rId5" Target="../media/image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jpeg" Type="http://schemas.openxmlformats.org/officeDocument/2006/relationships/image"/><Relationship Id="rId4" Target="../media/image15.png" Type="http://schemas.openxmlformats.org/officeDocument/2006/relationships/image"/><Relationship Id="rId5" Target="../media/image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jpe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3.png" Type="http://schemas.openxmlformats.org/officeDocument/2006/relationships/image"/><Relationship Id="rId8"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6666" r="0" b="-16666"/>
            </a:stretch>
          </a:blipFill>
        </p:spPr>
      </p:sp>
      <p:grpSp>
        <p:nvGrpSpPr>
          <p:cNvPr name="Group 3" id="3"/>
          <p:cNvGrpSpPr/>
          <p:nvPr/>
        </p:nvGrpSpPr>
        <p:grpSpPr>
          <a:xfrm rot="0">
            <a:off x="11983689" y="-130175"/>
            <a:ext cx="5943600" cy="10547350"/>
            <a:chOff x="0" y="0"/>
            <a:chExt cx="1565393" cy="2777903"/>
          </a:xfrm>
        </p:grpSpPr>
        <p:sp>
          <p:nvSpPr>
            <p:cNvPr name="Freeform 4" id="4"/>
            <p:cNvSpPr/>
            <p:nvPr/>
          </p:nvSpPr>
          <p:spPr>
            <a:xfrm flipH="false" flipV="false" rot="0">
              <a:off x="0" y="0"/>
              <a:ext cx="1565393" cy="2777903"/>
            </a:xfrm>
            <a:custGeom>
              <a:avLst/>
              <a:gdLst/>
              <a:ahLst/>
              <a:cxnLst/>
              <a:rect r="r" b="b" t="t" l="l"/>
              <a:pathLst>
                <a:path h="2777903" w="1565393">
                  <a:moveTo>
                    <a:pt x="66431" y="0"/>
                  </a:moveTo>
                  <a:lnTo>
                    <a:pt x="1498962" y="0"/>
                  </a:lnTo>
                  <a:cubicBezTo>
                    <a:pt x="1535651" y="0"/>
                    <a:pt x="1565393" y="29742"/>
                    <a:pt x="1565393" y="66431"/>
                  </a:cubicBezTo>
                  <a:lnTo>
                    <a:pt x="1565393" y="2711472"/>
                  </a:lnTo>
                  <a:cubicBezTo>
                    <a:pt x="1565393" y="2729091"/>
                    <a:pt x="1558394" y="2745988"/>
                    <a:pt x="1545935" y="2758446"/>
                  </a:cubicBezTo>
                  <a:cubicBezTo>
                    <a:pt x="1533477" y="2770904"/>
                    <a:pt x="1516580" y="2777903"/>
                    <a:pt x="1498962" y="2777903"/>
                  </a:cubicBezTo>
                  <a:lnTo>
                    <a:pt x="66431" y="2777903"/>
                  </a:lnTo>
                  <a:cubicBezTo>
                    <a:pt x="29742" y="2777903"/>
                    <a:pt x="0" y="2748161"/>
                    <a:pt x="0" y="2711472"/>
                  </a:cubicBezTo>
                  <a:lnTo>
                    <a:pt x="0" y="66431"/>
                  </a:lnTo>
                  <a:cubicBezTo>
                    <a:pt x="0" y="48812"/>
                    <a:pt x="6999" y="31915"/>
                    <a:pt x="19457" y="19457"/>
                  </a:cubicBezTo>
                  <a:cubicBezTo>
                    <a:pt x="31915" y="6999"/>
                    <a:pt x="48812" y="0"/>
                    <a:pt x="66431" y="0"/>
                  </a:cubicBez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9813325" y="1102366"/>
            <a:ext cx="8113963" cy="8082268"/>
            <a:chOff x="0" y="0"/>
            <a:chExt cx="6502400" cy="6477000"/>
          </a:xfrm>
        </p:grpSpPr>
        <p:sp>
          <p:nvSpPr>
            <p:cNvPr name="Freeform 7" id="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43281" t="0" r="-43281" b="0"/>
              </a:stretch>
            </a:blipFill>
          </p:spPr>
        </p:sp>
        <p:sp>
          <p:nvSpPr>
            <p:cNvPr name="Freeform 8" id="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Freeform 9" id="9"/>
          <p:cNvSpPr/>
          <p:nvPr/>
        </p:nvSpPr>
        <p:spPr>
          <a:xfrm flipH="false" flipV="false" rot="0">
            <a:off x="0" y="920750"/>
            <a:ext cx="7271907" cy="1064734"/>
          </a:xfrm>
          <a:custGeom>
            <a:avLst/>
            <a:gdLst/>
            <a:ahLst/>
            <a:cxnLst/>
            <a:rect r="r" b="b" t="t" l="l"/>
            <a:pathLst>
              <a:path h="1064734" w="7271907">
                <a:moveTo>
                  <a:pt x="0" y="0"/>
                </a:moveTo>
                <a:lnTo>
                  <a:pt x="7271907" y="0"/>
                </a:lnTo>
                <a:lnTo>
                  <a:pt x="7271907" y="1064734"/>
                </a:lnTo>
                <a:lnTo>
                  <a:pt x="0" y="1064734"/>
                </a:lnTo>
                <a:lnTo>
                  <a:pt x="0" y="0"/>
                </a:lnTo>
                <a:close/>
              </a:path>
            </a:pathLst>
          </a:custGeom>
          <a:blipFill>
            <a:blip r:embed="rId5"/>
            <a:stretch>
              <a:fillRect l="0" t="-2322" r="0" b="-2322"/>
            </a:stretch>
          </a:blipFill>
        </p:spPr>
      </p:sp>
      <p:sp>
        <p:nvSpPr>
          <p:cNvPr name="TextBox 10" id="10"/>
          <p:cNvSpPr txBox="true"/>
          <p:nvPr/>
        </p:nvSpPr>
        <p:spPr>
          <a:xfrm rot="0">
            <a:off x="340891" y="3058591"/>
            <a:ext cx="9472434" cy="4065043"/>
          </a:xfrm>
          <a:prstGeom prst="rect">
            <a:avLst/>
          </a:prstGeom>
        </p:spPr>
        <p:txBody>
          <a:bodyPr anchor="t" rtlCol="false" tIns="0" lIns="0" bIns="0" rIns="0">
            <a:spAutoFit/>
          </a:bodyPr>
          <a:lstStyle/>
          <a:p>
            <a:pPr algn="ctr">
              <a:lnSpc>
                <a:spcPts val="8159"/>
              </a:lnSpc>
              <a:spcBef>
                <a:spcPct val="0"/>
              </a:spcBef>
            </a:pPr>
            <a:r>
              <a:rPr lang="en-US" sz="5828">
                <a:solidFill>
                  <a:srgbClr val="1A2744"/>
                </a:solidFill>
                <a:latin typeface="League Spartan"/>
              </a:rPr>
              <a:t>COMPREHENSIVE ANALYSIS OF APPLE INC.’S STOCK MARKET DATA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6666" r="0" b="-16666"/>
            </a:stretch>
          </a:blipFill>
        </p:spPr>
      </p:sp>
      <p:grpSp>
        <p:nvGrpSpPr>
          <p:cNvPr name="Group 3" id="3"/>
          <p:cNvGrpSpPr/>
          <p:nvPr/>
        </p:nvGrpSpPr>
        <p:grpSpPr>
          <a:xfrm rot="0">
            <a:off x="16091991" y="-234992"/>
            <a:ext cx="2741445" cy="10756984"/>
            <a:chOff x="0" y="0"/>
            <a:chExt cx="722027" cy="2833115"/>
          </a:xfrm>
        </p:grpSpPr>
        <p:sp>
          <p:nvSpPr>
            <p:cNvPr name="Freeform 4" id="4"/>
            <p:cNvSpPr/>
            <p:nvPr/>
          </p:nvSpPr>
          <p:spPr>
            <a:xfrm flipH="false" flipV="false" rot="0">
              <a:off x="0" y="0"/>
              <a:ext cx="722027" cy="2833115"/>
            </a:xfrm>
            <a:custGeom>
              <a:avLst/>
              <a:gdLst/>
              <a:ahLst/>
              <a:cxnLst/>
              <a:rect r="r" b="b" t="t" l="l"/>
              <a:pathLst>
                <a:path h="2833115" w="722027">
                  <a:moveTo>
                    <a:pt x="0" y="0"/>
                  </a:moveTo>
                  <a:lnTo>
                    <a:pt x="722027" y="0"/>
                  </a:lnTo>
                  <a:lnTo>
                    <a:pt x="722027" y="2833115"/>
                  </a:lnTo>
                  <a:lnTo>
                    <a:pt x="0" y="2833115"/>
                  </a:ln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095360" y="2509436"/>
            <a:ext cx="10208515" cy="6058712"/>
          </a:xfrm>
          <a:custGeom>
            <a:avLst/>
            <a:gdLst/>
            <a:ahLst/>
            <a:cxnLst/>
            <a:rect r="r" b="b" t="t" l="l"/>
            <a:pathLst>
              <a:path h="6058712" w="10208515">
                <a:moveTo>
                  <a:pt x="0" y="0"/>
                </a:moveTo>
                <a:lnTo>
                  <a:pt x="10208515" y="0"/>
                </a:lnTo>
                <a:lnTo>
                  <a:pt x="10208515" y="6058712"/>
                </a:lnTo>
                <a:lnTo>
                  <a:pt x="0" y="6058712"/>
                </a:lnTo>
                <a:lnTo>
                  <a:pt x="0" y="0"/>
                </a:lnTo>
                <a:close/>
              </a:path>
            </a:pathLst>
          </a:custGeom>
          <a:blipFill>
            <a:blip r:embed="rId4"/>
            <a:stretch>
              <a:fillRect l="0" t="0" r="0" b="0"/>
            </a:stretch>
          </a:blipFill>
        </p:spPr>
      </p:sp>
      <p:sp>
        <p:nvSpPr>
          <p:cNvPr name="Freeform 7" id="7"/>
          <p:cNvSpPr/>
          <p:nvPr/>
        </p:nvSpPr>
        <p:spPr>
          <a:xfrm flipH="false" flipV="false" rot="0">
            <a:off x="469885" y="3540288"/>
            <a:ext cx="2625475" cy="2625475"/>
          </a:xfrm>
          <a:custGeom>
            <a:avLst/>
            <a:gdLst/>
            <a:ahLst/>
            <a:cxnLst/>
            <a:rect r="r" b="b" t="t" l="l"/>
            <a:pathLst>
              <a:path h="2625475" w="2625475">
                <a:moveTo>
                  <a:pt x="0" y="0"/>
                </a:moveTo>
                <a:lnTo>
                  <a:pt x="2625475" y="0"/>
                </a:lnTo>
                <a:lnTo>
                  <a:pt x="2625475" y="2625476"/>
                </a:lnTo>
                <a:lnTo>
                  <a:pt x="0" y="2625476"/>
                </a:lnTo>
                <a:lnTo>
                  <a:pt x="0" y="0"/>
                </a:lnTo>
                <a:close/>
              </a:path>
            </a:pathLst>
          </a:custGeom>
          <a:blipFill>
            <a:blip r:embed="rId5">
              <a:alphaModFix amt="29000"/>
            </a:blip>
            <a:stretch>
              <a:fillRect l="0" t="0" r="0" b="0"/>
            </a:stretch>
          </a:blipFill>
        </p:spPr>
      </p:sp>
      <p:sp>
        <p:nvSpPr>
          <p:cNvPr name="TextBox 8" id="8"/>
          <p:cNvSpPr txBox="true"/>
          <p:nvPr/>
        </p:nvSpPr>
        <p:spPr>
          <a:xfrm rot="0">
            <a:off x="1521393" y="331533"/>
            <a:ext cx="13561934" cy="920115"/>
          </a:xfrm>
          <a:prstGeom prst="rect">
            <a:avLst/>
          </a:prstGeom>
        </p:spPr>
        <p:txBody>
          <a:bodyPr anchor="t" rtlCol="false" tIns="0" lIns="0" bIns="0" rIns="0">
            <a:spAutoFit/>
          </a:bodyPr>
          <a:lstStyle/>
          <a:p>
            <a:pPr algn="ctr">
              <a:lnSpc>
                <a:spcPts val="7559"/>
              </a:lnSpc>
              <a:spcBef>
                <a:spcPct val="0"/>
              </a:spcBef>
            </a:pPr>
            <a:r>
              <a:rPr lang="en-US" sz="5400">
                <a:solidFill>
                  <a:srgbClr val="1A2744"/>
                </a:solidFill>
                <a:latin typeface="League Spartan"/>
              </a:rPr>
              <a:t>INDUSTRY COMPARABILTIY</a:t>
            </a:r>
          </a:p>
        </p:txBody>
      </p:sp>
      <p:sp>
        <p:nvSpPr>
          <p:cNvPr name="TextBox 9" id="9"/>
          <p:cNvSpPr txBox="true"/>
          <p:nvPr/>
        </p:nvSpPr>
        <p:spPr>
          <a:xfrm rot="0">
            <a:off x="4031785" y="1522646"/>
            <a:ext cx="8541151" cy="653415"/>
          </a:xfrm>
          <a:prstGeom prst="rect">
            <a:avLst/>
          </a:prstGeom>
        </p:spPr>
        <p:txBody>
          <a:bodyPr anchor="t" rtlCol="false" tIns="0" lIns="0" bIns="0" rIns="0">
            <a:spAutoFit/>
          </a:bodyPr>
          <a:lstStyle/>
          <a:p>
            <a:pPr algn="ctr">
              <a:lnSpc>
                <a:spcPts val="5459"/>
              </a:lnSpc>
            </a:pPr>
            <a:r>
              <a:rPr lang="en-US" sz="3900">
                <a:solidFill>
                  <a:srgbClr val="000000"/>
                </a:solidFill>
                <a:latin typeface="League Spartan"/>
              </a:rPr>
              <a:t>Stock Annaual  Returns &amp; Risk</a:t>
            </a:r>
          </a:p>
        </p:txBody>
      </p:sp>
      <p:sp>
        <p:nvSpPr>
          <p:cNvPr name="Freeform 10" id="10"/>
          <p:cNvSpPr/>
          <p:nvPr/>
        </p:nvSpPr>
        <p:spPr>
          <a:xfrm flipH="false" flipV="false" rot="0">
            <a:off x="0" y="9496840"/>
            <a:ext cx="5396625" cy="790160"/>
          </a:xfrm>
          <a:custGeom>
            <a:avLst/>
            <a:gdLst/>
            <a:ahLst/>
            <a:cxnLst/>
            <a:rect r="r" b="b" t="t" l="l"/>
            <a:pathLst>
              <a:path h="790160" w="5396625">
                <a:moveTo>
                  <a:pt x="0" y="0"/>
                </a:moveTo>
                <a:lnTo>
                  <a:pt x="5396625" y="0"/>
                </a:lnTo>
                <a:lnTo>
                  <a:pt x="5396625" y="790160"/>
                </a:lnTo>
                <a:lnTo>
                  <a:pt x="0" y="790160"/>
                </a:lnTo>
                <a:lnTo>
                  <a:pt x="0" y="0"/>
                </a:lnTo>
                <a:close/>
              </a:path>
            </a:pathLst>
          </a:custGeom>
          <a:blipFill>
            <a:blip r:embed="rId6">
              <a:alphaModFix amt="46000"/>
            </a:blip>
            <a:stretch>
              <a:fillRect l="0" t="-2322" r="0" b="-2322"/>
            </a:stretch>
          </a:blipFill>
        </p:spPr>
      </p:sp>
      <p:sp>
        <p:nvSpPr>
          <p:cNvPr name="Freeform 11" id="11"/>
          <p:cNvSpPr/>
          <p:nvPr/>
        </p:nvSpPr>
        <p:spPr>
          <a:xfrm flipH="false" flipV="false" rot="0">
            <a:off x="13676922" y="3901007"/>
            <a:ext cx="2042023" cy="1904038"/>
          </a:xfrm>
          <a:custGeom>
            <a:avLst/>
            <a:gdLst/>
            <a:ahLst/>
            <a:cxnLst/>
            <a:rect r="r" b="b" t="t" l="l"/>
            <a:pathLst>
              <a:path h="1904038" w="2042023">
                <a:moveTo>
                  <a:pt x="0" y="0"/>
                </a:moveTo>
                <a:lnTo>
                  <a:pt x="2042022" y="0"/>
                </a:lnTo>
                <a:lnTo>
                  <a:pt x="2042022" y="1904038"/>
                </a:lnTo>
                <a:lnTo>
                  <a:pt x="0" y="1904038"/>
                </a:lnTo>
                <a:lnTo>
                  <a:pt x="0" y="0"/>
                </a:lnTo>
                <a:close/>
              </a:path>
            </a:pathLst>
          </a:custGeom>
          <a:blipFill>
            <a:blip r:embed="rId7">
              <a:alphaModFix amt="50000"/>
            </a:blip>
            <a:stretch>
              <a:fillRect l="0" t="-7246" r="0" b="0"/>
            </a:stretch>
          </a:blipFill>
        </p:spPr>
      </p:sp>
      <p:sp>
        <p:nvSpPr>
          <p:cNvPr name="Freeform 12" id="12"/>
          <p:cNvSpPr/>
          <p:nvPr/>
        </p:nvSpPr>
        <p:spPr>
          <a:xfrm flipH="false" flipV="false" rot="0">
            <a:off x="7507926" y="8650926"/>
            <a:ext cx="1636074" cy="1636074"/>
          </a:xfrm>
          <a:custGeom>
            <a:avLst/>
            <a:gdLst/>
            <a:ahLst/>
            <a:cxnLst/>
            <a:rect r="r" b="b" t="t" l="l"/>
            <a:pathLst>
              <a:path h="1636074" w="1636074">
                <a:moveTo>
                  <a:pt x="0" y="0"/>
                </a:moveTo>
                <a:lnTo>
                  <a:pt x="1636074" y="0"/>
                </a:lnTo>
                <a:lnTo>
                  <a:pt x="1636074" y="1636074"/>
                </a:lnTo>
                <a:lnTo>
                  <a:pt x="0" y="1636074"/>
                </a:lnTo>
                <a:lnTo>
                  <a:pt x="0" y="0"/>
                </a:lnTo>
                <a:close/>
              </a:path>
            </a:pathLst>
          </a:custGeom>
          <a:blipFill>
            <a:blip r:embed="rId8">
              <a:alphaModFix amt="50000"/>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091991" y="-234992"/>
            <a:ext cx="2741445" cy="10756984"/>
            <a:chOff x="0" y="0"/>
            <a:chExt cx="722027" cy="2833115"/>
          </a:xfrm>
        </p:grpSpPr>
        <p:sp>
          <p:nvSpPr>
            <p:cNvPr name="Freeform 3" id="3"/>
            <p:cNvSpPr/>
            <p:nvPr/>
          </p:nvSpPr>
          <p:spPr>
            <a:xfrm flipH="false" flipV="false" rot="0">
              <a:off x="0" y="0"/>
              <a:ext cx="722027" cy="2833115"/>
            </a:xfrm>
            <a:custGeom>
              <a:avLst/>
              <a:gdLst/>
              <a:ahLst/>
              <a:cxnLst/>
              <a:rect r="r" b="b" t="t" l="l"/>
              <a:pathLst>
                <a:path h="2833115" w="722027">
                  <a:moveTo>
                    <a:pt x="0" y="0"/>
                  </a:moveTo>
                  <a:lnTo>
                    <a:pt x="722027" y="0"/>
                  </a:lnTo>
                  <a:lnTo>
                    <a:pt x="722027" y="2833115"/>
                  </a:lnTo>
                  <a:lnTo>
                    <a:pt x="0" y="2833115"/>
                  </a:lnTo>
                  <a:close/>
                </a:path>
              </a:pathLst>
            </a:custGeom>
            <a:gradFill rotWithShape="true">
              <a:gsLst>
                <a:gs pos="0">
                  <a:srgbClr val="000000">
                    <a:alpha val="100000"/>
                  </a:srgbClr>
                </a:gs>
                <a:gs pos="100000">
                  <a:srgbClr val="3533CD">
                    <a:alpha val="100000"/>
                  </a:srgbClr>
                </a:gs>
              </a:gsLst>
              <a:lin ang="0"/>
            </a:gra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070012" y="7896517"/>
            <a:ext cx="2625475" cy="2625475"/>
          </a:xfrm>
          <a:custGeom>
            <a:avLst/>
            <a:gdLst/>
            <a:ahLst/>
            <a:cxnLst/>
            <a:rect r="r" b="b" t="t" l="l"/>
            <a:pathLst>
              <a:path h="2625475" w="2625475">
                <a:moveTo>
                  <a:pt x="0" y="0"/>
                </a:moveTo>
                <a:lnTo>
                  <a:pt x="2625476" y="0"/>
                </a:lnTo>
                <a:lnTo>
                  <a:pt x="2625476" y="2625475"/>
                </a:lnTo>
                <a:lnTo>
                  <a:pt x="0" y="2625475"/>
                </a:lnTo>
                <a:lnTo>
                  <a:pt x="0" y="0"/>
                </a:lnTo>
                <a:close/>
              </a:path>
            </a:pathLst>
          </a:custGeom>
          <a:blipFill>
            <a:blip r:embed="rId3">
              <a:alphaModFix amt="29000"/>
            </a:blip>
            <a:stretch>
              <a:fillRect l="0" t="0" r="0" b="0"/>
            </a:stretch>
          </a:blipFill>
        </p:spPr>
      </p:sp>
      <p:sp>
        <p:nvSpPr>
          <p:cNvPr name="Freeform 6" id="6"/>
          <p:cNvSpPr/>
          <p:nvPr/>
        </p:nvSpPr>
        <p:spPr>
          <a:xfrm flipH="false" flipV="false" rot="0">
            <a:off x="1137074" y="2592061"/>
            <a:ext cx="10374069" cy="6697766"/>
          </a:xfrm>
          <a:custGeom>
            <a:avLst/>
            <a:gdLst/>
            <a:ahLst/>
            <a:cxnLst/>
            <a:rect r="r" b="b" t="t" l="l"/>
            <a:pathLst>
              <a:path h="6697766" w="10374069">
                <a:moveTo>
                  <a:pt x="0" y="0"/>
                </a:moveTo>
                <a:lnTo>
                  <a:pt x="10374070" y="0"/>
                </a:lnTo>
                <a:lnTo>
                  <a:pt x="10374070" y="6697765"/>
                </a:lnTo>
                <a:lnTo>
                  <a:pt x="0" y="6697765"/>
                </a:lnTo>
                <a:lnTo>
                  <a:pt x="0" y="0"/>
                </a:lnTo>
                <a:close/>
              </a:path>
            </a:pathLst>
          </a:custGeom>
          <a:blipFill>
            <a:blip r:embed="rId4"/>
            <a:stretch>
              <a:fillRect l="0" t="0" r="0" b="0"/>
            </a:stretch>
          </a:blipFill>
        </p:spPr>
      </p:sp>
      <p:sp>
        <p:nvSpPr>
          <p:cNvPr name="TextBox 7" id="7"/>
          <p:cNvSpPr txBox="true"/>
          <p:nvPr/>
        </p:nvSpPr>
        <p:spPr>
          <a:xfrm rot="0">
            <a:off x="313051" y="513374"/>
            <a:ext cx="13561934" cy="920115"/>
          </a:xfrm>
          <a:prstGeom prst="rect">
            <a:avLst/>
          </a:prstGeom>
        </p:spPr>
        <p:txBody>
          <a:bodyPr anchor="t" rtlCol="false" tIns="0" lIns="0" bIns="0" rIns="0">
            <a:spAutoFit/>
          </a:bodyPr>
          <a:lstStyle/>
          <a:p>
            <a:pPr algn="ctr">
              <a:lnSpc>
                <a:spcPts val="7559"/>
              </a:lnSpc>
              <a:spcBef>
                <a:spcPct val="0"/>
              </a:spcBef>
            </a:pPr>
            <a:r>
              <a:rPr lang="en-US" sz="5400">
                <a:solidFill>
                  <a:srgbClr val="1A2744"/>
                </a:solidFill>
                <a:latin typeface="League Spartan"/>
              </a:rPr>
              <a:t>INDUSTRY COMPARABILTIY</a:t>
            </a:r>
          </a:p>
        </p:txBody>
      </p:sp>
      <p:sp>
        <p:nvSpPr>
          <p:cNvPr name="TextBox 8" id="8"/>
          <p:cNvSpPr txBox="true"/>
          <p:nvPr/>
        </p:nvSpPr>
        <p:spPr>
          <a:xfrm rot="0">
            <a:off x="3077906" y="1731632"/>
            <a:ext cx="6715526" cy="653415"/>
          </a:xfrm>
          <a:prstGeom prst="rect">
            <a:avLst/>
          </a:prstGeom>
        </p:spPr>
        <p:txBody>
          <a:bodyPr anchor="t" rtlCol="false" tIns="0" lIns="0" bIns="0" rIns="0">
            <a:spAutoFit/>
          </a:bodyPr>
          <a:lstStyle/>
          <a:p>
            <a:pPr algn="ctr">
              <a:lnSpc>
                <a:spcPts val="5459"/>
              </a:lnSpc>
            </a:pPr>
            <a:r>
              <a:rPr lang="en-US" sz="3900">
                <a:solidFill>
                  <a:srgbClr val="1A2744"/>
                </a:solidFill>
                <a:latin typeface="League Spartan"/>
              </a:rPr>
              <a:t>Stock price correlation</a:t>
            </a:r>
          </a:p>
        </p:txBody>
      </p:sp>
      <p:sp>
        <p:nvSpPr>
          <p:cNvPr name="Freeform 9" id="9"/>
          <p:cNvSpPr/>
          <p:nvPr/>
        </p:nvSpPr>
        <p:spPr>
          <a:xfrm flipH="false" flipV="false" rot="0">
            <a:off x="0" y="9496840"/>
            <a:ext cx="5396625" cy="790160"/>
          </a:xfrm>
          <a:custGeom>
            <a:avLst/>
            <a:gdLst/>
            <a:ahLst/>
            <a:cxnLst/>
            <a:rect r="r" b="b" t="t" l="l"/>
            <a:pathLst>
              <a:path h="790160" w="5396625">
                <a:moveTo>
                  <a:pt x="0" y="0"/>
                </a:moveTo>
                <a:lnTo>
                  <a:pt x="5396625" y="0"/>
                </a:lnTo>
                <a:lnTo>
                  <a:pt x="5396625" y="790160"/>
                </a:lnTo>
                <a:lnTo>
                  <a:pt x="0" y="790160"/>
                </a:lnTo>
                <a:lnTo>
                  <a:pt x="0" y="0"/>
                </a:lnTo>
                <a:close/>
              </a:path>
            </a:pathLst>
          </a:custGeom>
          <a:blipFill>
            <a:blip r:embed="rId5">
              <a:alphaModFix amt="46000"/>
            </a:blip>
            <a:stretch>
              <a:fillRect l="0" t="-2322" r="0" b="-2322"/>
            </a:stretch>
          </a:blipFill>
        </p:spPr>
      </p:sp>
      <p:sp>
        <p:nvSpPr>
          <p:cNvPr name="Freeform 10" id="10"/>
          <p:cNvSpPr/>
          <p:nvPr/>
        </p:nvSpPr>
        <p:spPr>
          <a:xfrm flipH="false" flipV="false" rot="0">
            <a:off x="13326823" y="5347653"/>
            <a:ext cx="1636074" cy="1636074"/>
          </a:xfrm>
          <a:custGeom>
            <a:avLst/>
            <a:gdLst/>
            <a:ahLst/>
            <a:cxnLst/>
            <a:rect r="r" b="b" t="t" l="l"/>
            <a:pathLst>
              <a:path h="1636074" w="1636074">
                <a:moveTo>
                  <a:pt x="0" y="0"/>
                </a:moveTo>
                <a:lnTo>
                  <a:pt x="1636074" y="0"/>
                </a:lnTo>
                <a:lnTo>
                  <a:pt x="1636074" y="1636074"/>
                </a:lnTo>
                <a:lnTo>
                  <a:pt x="0" y="1636074"/>
                </a:lnTo>
                <a:lnTo>
                  <a:pt x="0" y="0"/>
                </a:lnTo>
                <a:close/>
              </a:path>
            </a:pathLst>
          </a:custGeom>
          <a:blipFill>
            <a:blip r:embed="rId6">
              <a:alphaModFix amt="50000"/>
            </a:blip>
            <a:stretch>
              <a:fillRect l="0" t="0" r="0" b="0"/>
            </a:stretch>
          </a:blipFill>
        </p:spPr>
      </p:sp>
      <p:sp>
        <p:nvSpPr>
          <p:cNvPr name="Freeform 11" id="11"/>
          <p:cNvSpPr/>
          <p:nvPr/>
        </p:nvSpPr>
        <p:spPr>
          <a:xfrm flipH="false" flipV="false" rot="0">
            <a:off x="12980157" y="2385047"/>
            <a:ext cx="2329406" cy="2172002"/>
          </a:xfrm>
          <a:custGeom>
            <a:avLst/>
            <a:gdLst/>
            <a:ahLst/>
            <a:cxnLst/>
            <a:rect r="r" b="b" t="t" l="l"/>
            <a:pathLst>
              <a:path h="2172002" w="2329406">
                <a:moveTo>
                  <a:pt x="0" y="0"/>
                </a:moveTo>
                <a:lnTo>
                  <a:pt x="2329406" y="0"/>
                </a:lnTo>
                <a:lnTo>
                  <a:pt x="2329406" y="2172002"/>
                </a:lnTo>
                <a:lnTo>
                  <a:pt x="0" y="2172002"/>
                </a:lnTo>
                <a:lnTo>
                  <a:pt x="0" y="0"/>
                </a:lnTo>
                <a:close/>
              </a:path>
            </a:pathLst>
          </a:custGeom>
          <a:blipFill>
            <a:blip r:embed="rId7">
              <a:alphaModFix amt="50000"/>
            </a:blip>
            <a:stretch>
              <a:fillRect l="0" t="-7246"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60691" y="2970650"/>
            <a:ext cx="5246370" cy="5246370"/>
            <a:chOff x="0" y="0"/>
            <a:chExt cx="13716000" cy="13716000"/>
          </a:xfrm>
        </p:grpSpPr>
        <p:sp>
          <p:nvSpPr>
            <p:cNvPr name="Freeform 3" id="3"/>
            <p:cNvSpPr/>
            <p:nvPr/>
          </p:nvSpPr>
          <p:spPr>
            <a:xfrm flipH="false" flipV="false" rot="0">
              <a:off x="-338714" y="-10990"/>
              <a:ext cx="14393428" cy="13737980"/>
            </a:xfrm>
            <a:custGeom>
              <a:avLst/>
              <a:gdLst/>
              <a:ahLst/>
              <a:cxnLst/>
              <a:rect r="r" b="b" t="t" l="l"/>
              <a:pathLst>
                <a:path h="13737980" w="14393428">
                  <a:moveTo>
                    <a:pt x="7196714" y="10990"/>
                  </a:moveTo>
                  <a:cubicBezTo>
                    <a:pt x="4739280" y="0"/>
                    <a:pt x="2463801" y="1304719"/>
                    <a:pt x="1231901" y="3431106"/>
                  </a:cubicBezTo>
                  <a:cubicBezTo>
                    <a:pt x="0" y="5557493"/>
                    <a:pt x="0" y="8180487"/>
                    <a:pt x="1231901" y="10306874"/>
                  </a:cubicBezTo>
                  <a:cubicBezTo>
                    <a:pt x="2463801" y="12433261"/>
                    <a:pt x="4739280" y="13737980"/>
                    <a:pt x="7196714" y="13726990"/>
                  </a:cubicBezTo>
                  <a:cubicBezTo>
                    <a:pt x="9654148" y="13737980"/>
                    <a:pt x="11929627" y="12433261"/>
                    <a:pt x="13161527" y="10306874"/>
                  </a:cubicBezTo>
                  <a:cubicBezTo>
                    <a:pt x="14393428" y="8180487"/>
                    <a:pt x="14393428" y="5557493"/>
                    <a:pt x="13161527" y="3431106"/>
                  </a:cubicBezTo>
                  <a:cubicBezTo>
                    <a:pt x="11929627" y="1304719"/>
                    <a:pt x="9654148" y="0"/>
                    <a:pt x="7196714" y="10990"/>
                  </a:cubicBezTo>
                  <a:close/>
                </a:path>
              </a:pathLst>
            </a:custGeom>
            <a:blipFill>
              <a:blip r:embed="rId3"/>
              <a:stretch>
                <a:fillRect l="-16369" t="0" r="-16369" b="0"/>
              </a:stretch>
            </a:blipFill>
          </p:spPr>
        </p:sp>
      </p:grpSp>
      <p:grpSp>
        <p:nvGrpSpPr>
          <p:cNvPr name="Group 4" id="4"/>
          <p:cNvGrpSpPr>
            <a:grpSpLocks noChangeAspect="true"/>
          </p:cNvGrpSpPr>
          <p:nvPr/>
        </p:nvGrpSpPr>
        <p:grpSpPr>
          <a:xfrm rot="0">
            <a:off x="6735423" y="2877502"/>
            <a:ext cx="4531995" cy="4531995"/>
            <a:chOff x="0" y="0"/>
            <a:chExt cx="13716000" cy="13716000"/>
          </a:xfrm>
        </p:grpSpPr>
        <p:sp>
          <p:nvSpPr>
            <p:cNvPr name="Freeform 5" id="5"/>
            <p:cNvSpPr/>
            <p:nvPr/>
          </p:nvSpPr>
          <p:spPr>
            <a:xfrm flipH="false" flipV="false" rot="0">
              <a:off x="-338714" y="-10990"/>
              <a:ext cx="14393428" cy="13737980"/>
            </a:xfrm>
            <a:custGeom>
              <a:avLst/>
              <a:gdLst/>
              <a:ahLst/>
              <a:cxnLst/>
              <a:rect r="r" b="b" t="t" l="l"/>
              <a:pathLst>
                <a:path h="13737980" w="14393428">
                  <a:moveTo>
                    <a:pt x="7196714" y="10990"/>
                  </a:moveTo>
                  <a:cubicBezTo>
                    <a:pt x="4739280" y="0"/>
                    <a:pt x="2463801" y="1304719"/>
                    <a:pt x="1231901" y="3431106"/>
                  </a:cubicBezTo>
                  <a:cubicBezTo>
                    <a:pt x="0" y="5557493"/>
                    <a:pt x="0" y="8180487"/>
                    <a:pt x="1231901" y="10306874"/>
                  </a:cubicBezTo>
                  <a:cubicBezTo>
                    <a:pt x="2463801" y="12433261"/>
                    <a:pt x="4739280" y="13737980"/>
                    <a:pt x="7196714" y="13726990"/>
                  </a:cubicBezTo>
                  <a:cubicBezTo>
                    <a:pt x="9654148" y="13737980"/>
                    <a:pt x="11929627" y="12433261"/>
                    <a:pt x="13161527" y="10306874"/>
                  </a:cubicBezTo>
                  <a:cubicBezTo>
                    <a:pt x="14393428" y="8180487"/>
                    <a:pt x="14393428" y="5557493"/>
                    <a:pt x="13161527" y="3431106"/>
                  </a:cubicBezTo>
                  <a:cubicBezTo>
                    <a:pt x="11929627" y="1304719"/>
                    <a:pt x="9654148" y="0"/>
                    <a:pt x="7196714" y="10990"/>
                  </a:cubicBezTo>
                  <a:close/>
                </a:path>
              </a:pathLst>
            </a:custGeom>
            <a:blipFill>
              <a:blip r:embed="rId4"/>
              <a:stretch>
                <a:fillRect l="-24665" t="0" r="-24665" b="0"/>
              </a:stretch>
            </a:blipFill>
          </p:spPr>
        </p:sp>
      </p:grpSp>
      <p:grpSp>
        <p:nvGrpSpPr>
          <p:cNvPr name="Group 6" id="6"/>
          <p:cNvGrpSpPr>
            <a:grpSpLocks noChangeAspect="true"/>
          </p:cNvGrpSpPr>
          <p:nvPr/>
        </p:nvGrpSpPr>
        <p:grpSpPr>
          <a:xfrm rot="0">
            <a:off x="11795780" y="3490556"/>
            <a:ext cx="4206558" cy="4206558"/>
            <a:chOff x="0" y="0"/>
            <a:chExt cx="13716000" cy="13716000"/>
          </a:xfrm>
        </p:grpSpPr>
        <p:sp>
          <p:nvSpPr>
            <p:cNvPr name="Freeform 7" id="7"/>
            <p:cNvSpPr/>
            <p:nvPr/>
          </p:nvSpPr>
          <p:spPr>
            <a:xfrm flipH="false" flipV="false" rot="0">
              <a:off x="-338714" y="-10990"/>
              <a:ext cx="14393428" cy="13737980"/>
            </a:xfrm>
            <a:custGeom>
              <a:avLst/>
              <a:gdLst/>
              <a:ahLst/>
              <a:cxnLst/>
              <a:rect r="r" b="b" t="t" l="l"/>
              <a:pathLst>
                <a:path h="13737980" w="14393428">
                  <a:moveTo>
                    <a:pt x="7196714" y="10990"/>
                  </a:moveTo>
                  <a:cubicBezTo>
                    <a:pt x="4739280" y="0"/>
                    <a:pt x="2463801" y="1304719"/>
                    <a:pt x="1231901" y="3431106"/>
                  </a:cubicBezTo>
                  <a:cubicBezTo>
                    <a:pt x="0" y="5557493"/>
                    <a:pt x="0" y="8180487"/>
                    <a:pt x="1231901" y="10306874"/>
                  </a:cubicBezTo>
                  <a:cubicBezTo>
                    <a:pt x="2463801" y="12433261"/>
                    <a:pt x="4739280" y="13737980"/>
                    <a:pt x="7196714" y="13726990"/>
                  </a:cubicBezTo>
                  <a:cubicBezTo>
                    <a:pt x="9654148" y="13737980"/>
                    <a:pt x="11929627" y="12433261"/>
                    <a:pt x="13161527" y="10306874"/>
                  </a:cubicBezTo>
                  <a:cubicBezTo>
                    <a:pt x="14393428" y="8180487"/>
                    <a:pt x="14393428" y="5557493"/>
                    <a:pt x="13161527" y="3431106"/>
                  </a:cubicBezTo>
                  <a:cubicBezTo>
                    <a:pt x="11929627" y="1304719"/>
                    <a:pt x="9654148" y="0"/>
                    <a:pt x="7196714" y="10990"/>
                  </a:cubicBezTo>
                  <a:close/>
                </a:path>
              </a:pathLst>
            </a:custGeom>
            <a:blipFill>
              <a:blip r:embed="rId5"/>
              <a:stretch>
                <a:fillRect l="-23999" t="0" r="-23999" b="0"/>
              </a:stretch>
            </a:blipFill>
          </p:spPr>
        </p:sp>
      </p:grpSp>
      <p:grpSp>
        <p:nvGrpSpPr>
          <p:cNvPr name="Group 8" id="8"/>
          <p:cNvGrpSpPr/>
          <p:nvPr/>
        </p:nvGrpSpPr>
        <p:grpSpPr>
          <a:xfrm rot="0">
            <a:off x="16345237" y="-234992"/>
            <a:ext cx="2437219" cy="10756984"/>
            <a:chOff x="0" y="0"/>
            <a:chExt cx="641901" cy="2833115"/>
          </a:xfrm>
        </p:grpSpPr>
        <p:sp>
          <p:nvSpPr>
            <p:cNvPr name="Freeform 9" id="9"/>
            <p:cNvSpPr/>
            <p:nvPr/>
          </p:nvSpPr>
          <p:spPr>
            <a:xfrm flipH="false" flipV="false" rot="0">
              <a:off x="0" y="0"/>
              <a:ext cx="641901" cy="2833115"/>
            </a:xfrm>
            <a:custGeom>
              <a:avLst/>
              <a:gdLst/>
              <a:ahLst/>
              <a:cxnLst/>
              <a:rect r="r" b="b" t="t" l="l"/>
              <a:pathLst>
                <a:path h="2833115" w="641901">
                  <a:moveTo>
                    <a:pt x="0" y="0"/>
                  </a:moveTo>
                  <a:lnTo>
                    <a:pt x="641901" y="0"/>
                  </a:lnTo>
                  <a:lnTo>
                    <a:pt x="641901" y="2833115"/>
                  </a:lnTo>
                  <a:lnTo>
                    <a:pt x="0" y="2833115"/>
                  </a:lnTo>
                  <a:close/>
                </a:path>
              </a:pathLst>
            </a:custGeom>
            <a:gradFill rotWithShape="true">
              <a:gsLst>
                <a:gs pos="0">
                  <a:srgbClr val="000000">
                    <a:alpha val="100000"/>
                  </a:srgbClr>
                </a:gs>
                <a:gs pos="100000">
                  <a:srgbClr val="3533CD">
                    <a:alpha val="100000"/>
                  </a:srgbClr>
                </a:gs>
              </a:gsLst>
              <a:lin ang="0"/>
            </a:gra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644934" y="1436370"/>
            <a:ext cx="1877884" cy="1762863"/>
          </a:xfrm>
          <a:custGeom>
            <a:avLst/>
            <a:gdLst/>
            <a:ahLst/>
            <a:cxnLst/>
            <a:rect r="r" b="b" t="t" l="l"/>
            <a:pathLst>
              <a:path h="1762863" w="1877884">
                <a:moveTo>
                  <a:pt x="0" y="0"/>
                </a:moveTo>
                <a:lnTo>
                  <a:pt x="1877884" y="0"/>
                </a:lnTo>
                <a:lnTo>
                  <a:pt x="1877884" y="1762863"/>
                </a:lnTo>
                <a:lnTo>
                  <a:pt x="0" y="1762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4727864" y="516255"/>
            <a:ext cx="8312773" cy="920115"/>
          </a:xfrm>
          <a:prstGeom prst="rect">
            <a:avLst/>
          </a:prstGeom>
        </p:spPr>
        <p:txBody>
          <a:bodyPr anchor="t" rtlCol="false" tIns="0" lIns="0" bIns="0" rIns="0">
            <a:spAutoFit/>
          </a:bodyPr>
          <a:lstStyle/>
          <a:p>
            <a:pPr algn="ctr">
              <a:lnSpc>
                <a:spcPts val="7559"/>
              </a:lnSpc>
              <a:spcBef>
                <a:spcPct val="0"/>
              </a:spcBef>
            </a:pPr>
            <a:r>
              <a:rPr lang="en-US" sz="5400">
                <a:solidFill>
                  <a:srgbClr val="1A2744"/>
                </a:solidFill>
                <a:latin typeface="League Spartan"/>
              </a:rPr>
              <a:t>RECOMMENDATION</a:t>
            </a:r>
          </a:p>
        </p:txBody>
      </p:sp>
      <p:sp>
        <p:nvSpPr>
          <p:cNvPr name="TextBox 13" id="13"/>
          <p:cNvSpPr txBox="true"/>
          <p:nvPr/>
        </p:nvSpPr>
        <p:spPr>
          <a:xfrm rot="0">
            <a:off x="1815589" y="8769985"/>
            <a:ext cx="3549551" cy="488315"/>
          </a:xfrm>
          <a:prstGeom prst="rect">
            <a:avLst/>
          </a:prstGeom>
        </p:spPr>
        <p:txBody>
          <a:bodyPr anchor="t" rtlCol="false" tIns="0" lIns="0" bIns="0" rIns="0">
            <a:spAutoFit/>
          </a:bodyPr>
          <a:lstStyle/>
          <a:p>
            <a:pPr algn="ctr">
              <a:lnSpc>
                <a:spcPts val="4060"/>
              </a:lnSpc>
              <a:spcBef>
                <a:spcPct val="0"/>
              </a:spcBef>
            </a:pPr>
            <a:r>
              <a:rPr lang="en-US" sz="2900">
                <a:solidFill>
                  <a:srgbClr val="1A2744"/>
                </a:solidFill>
                <a:latin typeface="League Spartan"/>
              </a:rPr>
              <a:t>STRONG RETURNS</a:t>
            </a:r>
          </a:p>
        </p:txBody>
      </p:sp>
      <p:sp>
        <p:nvSpPr>
          <p:cNvPr name="TextBox 14" id="14"/>
          <p:cNvSpPr txBox="true"/>
          <p:nvPr/>
        </p:nvSpPr>
        <p:spPr>
          <a:xfrm rot="0">
            <a:off x="12405821" y="8512810"/>
            <a:ext cx="3360241" cy="1002665"/>
          </a:xfrm>
          <a:prstGeom prst="rect">
            <a:avLst/>
          </a:prstGeom>
        </p:spPr>
        <p:txBody>
          <a:bodyPr anchor="t" rtlCol="false" tIns="0" lIns="0" bIns="0" rIns="0">
            <a:spAutoFit/>
          </a:bodyPr>
          <a:lstStyle/>
          <a:p>
            <a:pPr algn="ctr">
              <a:lnSpc>
                <a:spcPts val="4060"/>
              </a:lnSpc>
            </a:pPr>
            <a:r>
              <a:rPr lang="en-US" sz="2900">
                <a:solidFill>
                  <a:srgbClr val="1A2744"/>
                </a:solidFill>
                <a:latin typeface="League Spartan"/>
              </a:rPr>
              <a:t>PORTFOLIO </a:t>
            </a:r>
          </a:p>
          <a:p>
            <a:pPr algn="ctr">
              <a:lnSpc>
                <a:spcPts val="4060"/>
              </a:lnSpc>
              <a:spcBef>
                <a:spcPct val="0"/>
              </a:spcBef>
            </a:pPr>
            <a:r>
              <a:rPr lang="en-US" sz="2900">
                <a:solidFill>
                  <a:srgbClr val="1A2744"/>
                </a:solidFill>
                <a:latin typeface="League Spartan"/>
              </a:rPr>
              <a:t>DIVERSIFICATION</a:t>
            </a:r>
          </a:p>
        </p:txBody>
      </p:sp>
      <p:sp>
        <p:nvSpPr>
          <p:cNvPr name="Freeform 15" id="15"/>
          <p:cNvSpPr/>
          <p:nvPr/>
        </p:nvSpPr>
        <p:spPr>
          <a:xfrm flipH="false" flipV="false" rot="0">
            <a:off x="8205058" y="7495437"/>
            <a:ext cx="1877884" cy="1762863"/>
          </a:xfrm>
          <a:custGeom>
            <a:avLst/>
            <a:gdLst/>
            <a:ahLst/>
            <a:cxnLst/>
            <a:rect r="r" b="b" t="t" l="l"/>
            <a:pathLst>
              <a:path h="1762863" w="1877884">
                <a:moveTo>
                  <a:pt x="0" y="0"/>
                </a:moveTo>
                <a:lnTo>
                  <a:pt x="1877884" y="0"/>
                </a:lnTo>
                <a:lnTo>
                  <a:pt x="1877884" y="1762863"/>
                </a:lnTo>
                <a:lnTo>
                  <a:pt x="0" y="1762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3250186" y="1436370"/>
            <a:ext cx="1877884" cy="1762863"/>
          </a:xfrm>
          <a:custGeom>
            <a:avLst/>
            <a:gdLst/>
            <a:ahLst/>
            <a:cxnLst/>
            <a:rect r="r" b="b" t="t" l="l"/>
            <a:pathLst>
              <a:path h="1762863" w="1877884">
                <a:moveTo>
                  <a:pt x="0" y="0"/>
                </a:moveTo>
                <a:lnTo>
                  <a:pt x="1877884" y="0"/>
                </a:lnTo>
                <a:lnTo>
                  <a:pt x="1877884" y="1762863"/>
                </a:lnTo>
                <a:lnTo>
                  <a:pt x="0" y="1762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0" y="9496840"/>
            <a:ext cx="5396625" cy="790160"/>
          </a:xfrm>
          <a:custGeom>
            <a:avLst/>
            <a:gdLst/>
            <a:ahLst/>
            <a:cxnLst/>
            <a:rect r="r" b="b" t="t" l="l"/>
            <a:pathLst>
              <a:path h="790160" w="5396625">
                <a:moveTo>
                  <a:pt x="0" y="0"/>
                </a:moveTo>
                <a:lnTo>
                  <a:pt x="5396625" y="0"/>
                </a:lnTo>
                <a:lnTo>
                  <a:pt x="5396625" y="790160"/>
                </a:lnTo>
                <a:lnTo>
                  <a:pt x="0" y="790160"/>
                </a:lnTo>
                <a:lnTo>
                  <a:pt x="0" y="0"/>
                </a:lnTo>
                <a:close/>
              </a:path>
            </a:pathLst>
          </a:custGeom>
          <a:blipFill>
            <a:blip r:embed="rId8">
              <a:alphaModFix amt="46000"/>
            </a:blip>
            <a:stretch>
              <a:fillRect l="0" t="-2322" r="0" b="-2322"/>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091991" y="-234992"/>
            <a:ext cx="2741445" cy="10756984"/>
            <a:chOff x="0" y="0"/>
            <a:chExt cx="722027" cy="2833115"/>
          </a:xfrm>
        </p:grpSpPr>
        <p:sp>
          <p:nvSpPr>
            <p:cNvPr name="Freeform 3" id="3"/>
            <p:cNvSpPr/>
            <p:nvPr/>
          </p:nvSpPr>
          <p:spPr>
            <a:xfrm flipH="false" flipV="false" rot="0">
              <a:off x="0" y="0"/>
              <a:ext cx="722027" cy="2833115"/>
            </a:xfrm>
            <a:custGeom>
              <a:avLst/>
              <a:gdLst/>
              <a:ahLst/>
              <a:cxnLst/>
              <a:rect r="r" b="b" t="t" l="l"/>
              <a:pathLst>
                <a:path h="2833115" w="722027">
                  <a:moveTo>
                    <a:pt x="0" y="0"/>
                  </a:moveTo>
                  <a:lnTo>
                    <a:pt x="722027" y="0"/>
                  </a:lnTo>
                  <a:lnTo>
                    <a:pt x="722027" y="2833115"/>
                  </a:lnTo>
                  <a:lnTo>
                    <a:pt x="0" y="2833115"/>
                  </a:lnTo>
                  <a:close/>
                </a:path>
              </a:pathLst>
            </a:custGeom>
            <a:gradFill rotWithShape="true">
              <a:gsLst>
                <a:gs pos="0">
                  <a:srgbClr val="000000">
                    <a:alpha val="100000"/>
                  </a:srgbClr>
                </a:gs>
                <a:gs pos="100000">
                  <a:srgbClr val="3533CD">
                    <a:alpha val="100000"/>
                  </a:srgbClr>
                </a:gs>
              </a:gsLst>
              <a:lin ang="0"/>
            </a:gra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455399" y="2109301"/>
            <a:ext cx="7122348" cy="5193379"/>
          </a:xfrm>
          <a:custGeom>
            <a:avLst/>
            <a:gdLst/>
            <a:ahLst/>
            <a:cxnLst/>
            <a:rect r="r" b="b" t="t" l="l"/>
            <a:pathLst>
              <a:path h="5193379" w="7122348">
                <a:moveTo>
                  <a:pt x="0" y="0"/>
                </a:moveTo>
                <a:lnTo>
                  <a:pt x="7122348" y="0"/>
                </a:lnTo>
                <a:lnTo>
                  <a:pt x="7122348" y="5193379"/>
                </a:lnTo>
                <a:lnTo>
                  <a:pt x="0" y="5193379"/>
                </a:lnTo>
                <a:lnTo>
                  <a:pt x="0" y="0"/>
                </a:lnTo>
                <a:close/>
              </a:path>
            </a:pathLst>
          </a:custGeom>
          <a:blipFill>
            <a:blip r:embed="rId3"/>
            <a:stretch>
              <a:fillRect l="0" t="0" r="0" b="0"/>
            </a:stretch>
          </a:blipFill>
        </p:spPr>
      </p:sp>
      <p:sp>
        <p:nvSpPr>
          <p:cNvPr name="TextBox 6" id="6"/>
          <p:cNvSpPr txBox="true"/>
          <p:nvPr/>
        </p:nvSpPr>
        <p:spPr>
          <a:xfrm rot="0">
            <a:off x="1630027" y="903690"/>
            <a:ext cx="7760554" cy="920115"/>
          </a:xfrm>
          <a:prstGeom prst="rect">
            <a:avLst/>
          </a:prstGeom>
        </p:spPr>
        <p:txBody>
          <a:bodyPr anchor="t" rtlCol="false" tIns="0" lIns="0" bIns="0" rIns="0">
            <a:spAutoFit/>
          </a:bodyPr>
          <a:lstStyle/>
          <a:p>
            <a:pPr>
              <a:lnSpc>
                <a:spcPts val="7559"/>
              </a:lnSpc>
              <a:spcBef>
                <a:spcPct val="0"/>
              </a:spcBef>
            </a:pPr>
            <a:r>
              <a:rPr lang="en-US" sz="5400">
                <a:solidFill>
                  <a:srgbClr val="1A2744"/>
                </a:solidFill>
                <a:latin typeface="League Spartan"/>
              </a:rPr>
              <a:t>CONCLUSION</a:t>
            </a:r>
          </a:p>
        </p:txBody>
      </p:sp>
      <p:sp>
        <p:nvSpPr>
          <p:cNvPr name="TextBox 7" id="7"/>
          <p:cNvSpPr txBox="true"/>
          <p:nvPr/>
        </p:nvSpPr>
        <p:spPr>
          <a:xfrm rot="0">
            <a:off x="673784" y="3864064"/>
            <a:ext cx="7019497" cy="1702435"/>
          </a:xfrm>
          <a:prstGeom prst="rect">
            <a:avLst/>
          </a:prstGeom>
        </p:spPr>
        <p:txBody>
          <a:bodyPr anchor="t" rtlCol="false" tIns="0" lIns="0" bIns="0" rIns="0">
            <a:spAutoFit/>
          </a:bodyPr>
          <a:lstStyle/>
          <a:p>
            <a:pPr algn="just" marL="626111" indent="-313055" lvl="1">
              <a:lnSpc>
                <a:spcPts val="7250"/>
              </a:lnSpc>
              <a:buFont typeface="Arial"/>
              <a:buChar char="•"/>
            </a:pPr>
            <a:r>
              <a:rPr lang="en-US" sz="2900">
                <a:solidFill>
                  <a:srgbClr val="1A2744"/>
                </a:solidFill>
                <a:latin typeface="League Spartan"/>
              </a:rPr>
              <a:t> INVESTMENT STRATEGY </a:t>
            </a:r>
          </a:p>
          <a:p>
            <a:pPr algn="just" marL="626111" indent="-313055" lvl="1">
              <a:lnSpc>
                <a:spcPts val="7250"/>
              </a:lnSpc>
              <a:buFont typeface="Arial"/>
              <a:buChar char="•"/>
            </a:pPr>
            <a:r>
              <a:rPr lang="en-US" sz="2900">
                <a:solidFill>
                  <a:srgbClr val="1A2744"/>
                </a:solidFill>
                <a:latin typeface="League Spartan"/>
              </a:rPr>
              <a:t>UNDERSTAND POTENTIAL RISKS</a:t>
            </a:r>
          </a:p>
        </p:txBody>
      </p:sp>
      <p:sp>
        <p:nvSpPr>
          <p:cNvPr name="Freeform 8" id="8"/>
          <p:cNvSpPr/>
          <p:nvPr/>
        </p:nvSpPr>
        <p:spPr>
          <a:xfrm flipH="false" flipV="false" rot="0">
            <a:off x="0" y="9496840"/>
            <a:ext cx="5396625" cy="790160"/>
          </a:xfrm>
          <a:custGeom>
            <a:avLst/>
            <a:gdLst/>
            <a:ahLst/>
            <a:cxnLst/>
            <a:rect r="r" b="b" t="t" l="l"/>
            <a:pathLst>
              <a:path h="790160" w="5396625">
                <a:moveTo>
                  <a:pt x="0" y="0"/>
                </a:moveTo>
                <a:lnTo>
                  <a:pt x="5396625" y="0"/>
                </a:lnTo>
                <a:lnTo>
                  <a:pt x="5396625" y="790160"/>
                </a:lnTo>
                <a:lnTo>
                  <a:pt x="0" y="790160"/>
                </a:lnTo>
                <a:lnTo>
                  <a:pt x="0" y="0"/>
                </a:lnTo>
                <a:close/>
              </a:path>
            </a:pathLst>
          </a:custGeom>
          <a:blipFill>
            <a:blip r:embed="rId4">
              <a:alphaModFix amt="46000"/>
            </a:blip>
            <a:stretch>
              <a:fillRect l="0" t="-2322" r="0" b="-2322"/>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091991" y="-234992"/>
            <a:ext cx="2741445" cy="10756984"/>
            <a:chOff x="0" y="0"/>
            <a:chExt cx="722027" cy="2833115"/>
          </a:xfrm>
        </p:grpSpPr>
        <p:sp>
          <p:nvSpPr>
            <p:cNvPr name="Freeform 3" id="3"/>
            <p:cNvSpPr/>
            <p:nvPr/>
          </p:nvSpPr>
          <p:spPr>
            <a:xfrm flipH="false" flipV="false" rot="0">
              <a:off x="0" y="0"/>
              <a:ext cx="722027" cy="2833115"/>
            </a:xfrm>
            <a:custGeom>
              <a:avLst/>
              <a:gdLst/>
              <a:ahLst/>
              <a:cxnLst/>
              <a:rect r="r" b="b" t="t" l="l"/>
              <a:pathLst>
                <a:path h="2833115" w="722027">
                  <a:moveTo>
                    <a:pt x="0" y="0"/>
                  </a:moveTo>
                  <a:lnTo>
                    <a:pt x="722027" y="0"/>
                  </a:lnTo>
                  <a:lnTo>
                    <a:pt x="722027" y="2833115"/>
                  </a:lnTo>
                  <a:lnTo>
                    <a:pt x="0" y="2833115"/>
                  </a:lnTo>
                  <a:close/>
                </a:path>
              </a:pathLst>
            </a:custGeom>
            <a:gradFill rotWithShape="true">
              <a:gsLst>
                <a:gs pos="0">
                  <a:srgbClr val="000000">
                    <a:alpha val="100000"/>
                  </a:srgbClr>
                </a:gs>
                <a:gs pos="100000">
                  <a:srgbClr val="3533CD">
                    <a:alpha val="100000"/>
                  </a:srgbClr>
                </a:gs>
              </a:gsLst>
              <a:lin ang="0"/>
            </a:gra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342909" y="8040693"/>
            <a:ext cx="9387966" cy="1374562"/>
          </a:xfrm>
          <a:custGeom>
            <a:avLst/>
            <a:gdLst/>
            <a:ahLst/>
            <a:cxnLst/>
            <a:rect r="r" b="b" t="t" l="l"/>
            <a:pathLst>
              <a:path h="1374562" w="9387966">
                <a:moveTo>
                  <a:pt x="0" y="0"/>
                </a:moveTo>
                <a:lnTo>
                  <a:pt x="9387966" y="0"/>
                </a:lnTo>
                <a:lnTo>
                  <a:pt x="9387966" y="1374562"/>
                </a:lnTo>
                <a:lnTo>
                  <a:pt x="0" y="1374562"/>
                </a:lnTo>
                <a:lnTo>
                  <a:pt x="0" y="0"/>
                </a:lnTo>
                <a:close/>
              </a:path>
            </a:pathLst>
          </a:custGeom>
          <a:blipFill>
            <a:blip r:embed="rId2"/>
            <a:stretch>
              <a:fillRect l="0" t="-2322" r="0" b="-2322"/>
            </a:stretch>
          </a:blipFill>
        </p:spPr>
      </p:sp>
      <p:sp>
        <p:nvSpPr>
          <p:cNvPr name="Freeform 6" id="6"/>
          <p:cNvSpPr/>
          <p:nvPr/>
        </p:nvSpPr>
        <p:spPr>
          <a:xfrm flipH="false" flipV="false" rot="0">
            <a:off x="6408146" y="3086100"/>
            <a:ext cx="2735854" cy="4114800"/>
          </a:xfrm>
          <a:custGeom>
            <a:avLst/>
            <a:gdLst/>
            <a:ahLst/>
            <a:cxnLst/>
            <a:rect r="r" b="b" t="t" l="l"/>
            <a:pathLst>
              <a:path h="4114800" w="2735854">
                <a:moveTo>
                  <a:pt x="0" y="0"/>
                </a:moveTo>
                <a:lnTo>
                  <a:pt x="2735854" y="0"/>
                </a:lnTo>
                <a:lnTo>
                  <a:pt x="273585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7" id="7"/>
          <p:cNvPicPr>
            <a:picLocks noChangeAspect="true"/>
          </p:cNvPicPr>
          <p:nvPr/>
        </p:nvPicPr>
        <p:blipFill>
          <a:blip r:embed="rId5"/>
          <a:srcRect l="0" t="0" r="0" b="0"/>
          <a:stretch>
            <a:fillRect/>
          </a:stretch>
        </p:blipFill>
        <p:spPr>
          <a:xfrm flipH="false" flipV="false" rot="0">
            <a:off x="6570726" y="3833010"/>
            <a:ext cx="1754148" cy="1866115"/>
          </a:xfrm>
          <a:prstGeom prst="rect">
            <a:avLst/>
          </a:prstGeom>
        </p:spPr>
      </p:pic>
      <p:sp>
        <p:nvSpPr>
          <p:cNvPr name="TextBox 8" id="8"/>
          <p:cNvSpPr txBox="true"/>
          <p:nvPr/>
        </p:nvSpPr>
        <p:spPr>
          <a:xfrm rot="0">
            <a:off x="5581939" y="923925"/>
            <a:ext cx="6350603" cy="920115"/>
          </a:xfrm>
          <a:prstGeom prst="rect">
            <a:avLst/>
          </a:prstGeom>
        </p:spPr>
        <p:txBody>
          <a:bodyPr anchor="t" rtlCol="false" tIns="0" lIns="0" bIns="0" rIns="0">
            <a:spAutoFit/>
          </a:bodyPr>
          <a:lstStyle/>
          <a:p>
            <a:pPr>
              <a:lnSpc>
                <a:spcPts val="7559"/>
              </a:lnSpc>
              <a:spcBef>
                <a:spcPct val="0"/>
              </a:spcBef>
            </a:pPr>
            <a:r>
              <a:rPr lang="en-US" sz="5400">
                <a:solidFill>
                  <a:srgbClr val="1A2744"/>
                </a:solidFill>
                <a:latin typeface="League Spartan"/>
              </a:rPr>
              <a:t>QUESTIONS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6666" r="0" b="-16666"/>
            </a:stretch>
          </a:blipFill>
        </p:spPr>
      </p:sp>
      <p:grpSp>
        <p:nvGrpSpPr>
          <p:cNvPr name="Group 3" id="3"/>
          <p:cNvGrpSpPr>
            <a:grpSpLocks noChangeAspect="true"/>
          </p:cNvGrpSpPr>
          <p:nvPr/>
        </p:nvGrpSpPr>
        <p:grpSpPr>
          <a:xfrm rot="0">
            <a:off x="1420660" y="1028700"/>
            <a:ext cx="2543258" cy="2543258"/>
            <a:chOff x="0" y="0"/>
            <a:chExt cx="13716000" cy="13716000"/>
          </a:xfrm>
        </p:grpSpPr>
        <p:sp>
          <p:nvSpPr>
            <p:cNvPr name="Freeform 4" id="4"/>
            <p:cNvSpPr/>
            <p:nvPr/>
          </p:nvSpPr>
          <p:spPr>
            <a:xfrm flipH="false" flipV="false" rot="0">
              <a:off x="-338714" y="-10990"/>
              <a:ext cx="14393428" cy="13737980"/>
            </a:xfrm>
            <a:custGeom>
              <a:avLst/>
              <a:gdLst/>
              <a:ahLst/>
              <a:cxnLst/>
              <a:rect r="r" b="b" t="t" l="l"/>
              <a:pathLst>
                <a:path h="13737980" w="14393428">
                  <a:moveTo>
                    <a:pt x="7196714" y="10990"/>
                  </a:moveTo>
                  <a:cubicBezTo>
                    <a:pt x="4739280" y="0"/>
                    <a:pt x="2463801" y="1304719"/>
                    <a:pt x="1231901" y="3431106"/>
                  </a:cubicBezTo>
                  <a:cubicBezTo>
                    <a:pt x="0" y="5557493"/>
                    <a:pt x="0" y="8180487"/>
                    <a:pt x="1231901" y="10306874"/>
                  </a:cubicBezTo>
                  <a:cubicBezTo>
                    <a:pt x="2463801" y="12433261"/>
                    <a:pt x="4739280" y="13737980"/>
                    <a:pt x="7196714" y="13726990"/>
                  </a:cubicBezTo>
                  <a:cubicBezTo>
                    <a:pt x="9654148" y="13737980"/>
                    <a:pt x="11929627" y="12433261"/>
                    <a:pt x="13161527" y="10306874"/>
                  </a:cubicBezTo>
                  <a:cubicBezTo>
                    <a:pt x="14393428" y="8180487"/>
                    <a:pt x="14393428" y="5557493"/>
                    <a:pt x="13161527" y="3431106"/>
                  </a:cubicBezTo>
                  <a:cubicBezTo>
                    <a:pt x="11929627" y="1304719"/>
                    <a:pt x="9654148" y="0"/>
                    <a:pt x="7196714" y="10990"/>
                  </a:cubicBezTo>
                  <a:close/>
                </a:path>
              </a:pathLst>
            </a:custGeom>
            <a:blipFill>
              <a:blip r:embed="rId4"/>
              <a:stretch>
                <a:fillRect l="223" t="-8938" r="223" b="-8938"/>
              </a:stretch>
            </a:blipFill>
          </p:spPr>
        </p:sp>
      </p:grpSp>
      <p:sp>
        <p:nvSpPr>
          <p:cNvPr name="TextBox 5" id="5"/>
          <p:cNvSpPr txBox="true"/>
          <p:nvPr/>
        </p:nvSpPr>
        <p:spPr>
          <a:xfrm rot="0">
            <a:off x="5044257" y="735931"/>
            <a:ext cx="8312773" cy="925878"/>
          </a:xfrm>
          <a:prstGeom prst="rect">
            <a:avLst/>
          </a:prstGeom>
        </p:spPr>
        <p:txBody>
          <a:bodyPr anchor="t" rtlCol="false" tIns="0" lIns="0" bIns="0" rIns="0">
            <a:spAutoFit/>
          </a:bodyPr>
          <a:lstStyle/>
          <a:p>
            <a:pPr algn="ctr">
              <a:lnSpc>
                <a:spcPts val="7575"/>
              </a:lnSpc>
              <a:spcBef>
                <a:spcPct val="0"/>
              </a:spcBef>
            </a:pPr>
            <a:r>
              <a:rPr lang="en-US" sz="5411">
                <a:solidFill>
                  <a:srgbClr val="004AAD"/>
                </a:solidFill>
                <a:latin typeface="League Spartan"/>
              </a:rPr>
              <a:t>THE TEAM</a:t>
            </a:r>
          </a:p>
        </p:txBody>
      </p:sp>
      <p:grpSp>
        <p:nvGrpSpPr>
          <p:cNvPr name="Group 6" id="6"/>
          <p:cNvGrpSpPr>
            <a:grpSpLocks noChangeAspect="true"/>
          </p:cNvGrpSpPr>
          <p:nvPr/>
        </p:nvGrpSpPr>
        <p:grpSpPr>
          <a:xfrm rot="0">
            <a:off x="7949239" y="1652529"/>
            <a:ext cx="2654383" cy="2654383"/>
            <a:chOff x="0" y="0"/>
            <a:chExt cx="13716000" cy="13716000"/>
          </a:xfrm>
        </p:grpSpPr>
        <p:sp>
          <p:nvSpPr>
            <p:cNvPr name="Freeform 7" id="7"/>
            <p:cNvSpPr/>
            <p:nvPr/>
          </p:nvSpPr>
          <p:spPr>
            <a:xfrm flipH="false" flipV="false" rot="0">
              <a:off x="-338714" y="-10990"/>
              <a:ext cx="14393428" cy="13737980"/>
            </a:xfrm>
            <a:custGeom>
              <a:avLst/>
              <a:gdLst/>
              <a:ahLst/>
              <a:cxnLst/>
              <a:rect r="r" b="b" t="t" l="l"/>
              <a:pathLst>
                <a:path h="13737980" w="14393428">
                  <a:moveTo>
                    <a:pt x="7196714" y="10990"/>
                  </a:moveTo>
                  <a:cubicBezTo>
                    <a:pt x="4739280" y="0"/>
                    <a:pt x="2463801" y="1304719"/>
                    <a:pt x="1231901" y="3431106"/>
                  </a:cubicBezTo>
                  <a:cubicBezTo>
                    <a:pt x="0" y="5557493"/>
                    <a:pt x="0" y="8180487"/>
                    <a:pt x="1231901" y="10306874"/>
                  </a:cubicBezTo>
                  <a:cubicBezTo>
                    <a:pt x="2463801" y="12433261"/>
                    <a:pt x="4739280" y="13737980"/>
                    <a:pt x="7196714" y="13726990"/>
                  </a:cubicBezTo>
                  <a:cubicBezTo>
                    <a:pt x="9654148" y="13737980"/>
                    <a:pt x="11929627" y="12433261"/>
                    <a:pt x="13161527" y="10306874"/>
                  </a:cubicBezTo>
                  <a:cubicBezTo>
                    <a:pt x="14393428" y="8180487"/>
                    <a:pt x="14393428" y="5557493"/>
                    <a:pt x="13161527" y="3431106"/>
                  </a:cubicBezTo>
                  <a:cubicBezTo>
                    <a:pt x="11929627" y="1304719"/>
                    <a:pt x="9654148" y="0"/>
                    <a:pt x="7196714" y="10990"/>
                  </a:cubicBezTo>
                  <a:close/>
                </a:path>
              </a:pathLst>
            </a:custGeom>
            <a:blipFill>
              <a:blip r:embed="rId5"/>
              <a:stretch>
                <a:fillRect l="223" t="-16665" r="223" b="-16665"/>
              </a:stretch>
            </a:blipFill>
          </p:spPr>
        </p:sp>
      </p:grpSp>
      <p:grpSp>
        <p:nvGrpSpPr>
          <p:cNvPr name="Group 8" id="8"/>
          <p:cNvGrpSpPr>
            <a:grpSpLocks noChangeAspect="true"/>
          </p:cNvGrpSpPr>
          <p:nvPr/>
        </p:nvGrpSpPr>
        <p:grpSpPr>
          <a:xfrm rot="0">
            <a:off x="15175295" y="947896"/>
            <a:ext cx="2543258" cy="2543258"/>
            <a:chOff x="0" y="0"/>
            <a:chExt cx="13716000" cy="13716000"/>
          </a:xfrm>
        </p:grpSpPr>
        <p:sp>
          <p:nvSpPr>
            <p:cNvPr name="Freeform 9" id="9"/>
            <p:cNvSpPr/>
            <p:nvPr/>
          </p:nvSpPr>
          <p:spPr>
            <a:xfrm flipH="false" flipV="false" rot="0">
              <a:off x="-338714" y="-10990"/>
              <a:ext cx="14393428" cy="13737980"/>
            </a:xfrm>
            <a:custGeom>
              <a:avLst/>
              <a:gdLst/>
              <a:ahLst/>
              <a:cxnLst/>
              <a:rect r="r" b="b" t="t" l="l"/>
              <a:pathLst>
                <a:path h="13737980" w="14393428">
                  <a:moveTo>
                    <a:pt x="7196714" y="10990"/>
                  </a:moveTo>
                  <a:cubicBezTo>
                    <a:pt x="4739280" y="0"/>
                    <a:pt x="2463801" y="1304719"/>
                    <a:pt x="1231901" y="3431106"/>
                  </a:cubicBezTo>
                  <a:cubicBezTo>
                    <a:pt x="0" y="5557493"/>
                    <a:pt x="0" y="8180487"/>
                    <a:pt x="1231901" y="10306874"/>
                  </a:cubicBezTo>
                  <a:cubicBezTo>
                    <a:pt x="2463801" y="12433261"/>
                    <a:pt x="4739280" y="13737980"/>
                    <a:pt x="7196714" y="13726990"/>
                  </a:cubicBezTo>
                  <a:cubicBezTo>
                    <a:pt x="9654148" y="13737980"/>
                    <a:pt x="11929627" y="12433261"/>
                    <a:pt x="13161527" y="10306874"/>
                  </a:cubicBezTo>
                  <a:cubicBezTo>
                    <a:pt x="14393428" y="8180487"/>
                    <a:pt x="14393428" y="5557493"/>
                    <a:pt x="13161527" y="3431106"/>
                  </a:cubicBezTo>
                  <a:cubicBezTo>
                    <a:pt x="11929627" y="1304719"/>
                    <a:pt x="9654148" y="0"/>
                    <a:pt x="7196714" y="10990"/>
                  </a:cubicBezTo>
                  <a:close/>
                </a:path>
              </a:pathLst>
            </a:custGeom>
            <a:blipFill>
              <a:blip r:embed="rId6"/>
              <a:stretch>
                <a:fillRect l="223" t="0" r="223" b="0"/>
              </a:stretch>
            </a:blipFill>
          </p:spPr>
        </p:sp>
      </p:grpSp>
      <p:grpSp>
        <p:nvGrpSpPr>
          <p:cNvPr name="Group 10" id="10"/>
          <p:cNvGrpSpPr>
            <a:grpSpLocks noChangeAspect="true"/>
          </p:cNvGrpSpPr>
          <p:nvPr/>
        </p:nvGrpSpPr>
        <p:grpSpPr>
          <a:xfrm rot="0">
            <a:off x="1210740" y="5293143"/>
            <a:ext cx="2963097" cy="2963097"/>
            <a:chOff x="0" y="0"/>
            <a:chExt cx="13716000" cy="13716000"/>
          </a:xfrm>
        </p:grpSpPr>
        <p:sp>
          <p:nvSpPr>
            <p:cNvPr name="Freeform 11" id="11"/>
            <p:cNvSpPr/>
            <p:nvPr/>
          </p:nvSpPr>
          <p:spPr>
            <a:xfrm flipH="false" flipV="false" rot="0">
              <a:off x="-338714" y="-10990"/>
              <a:ext cx="14393428" cy="13737980"/>
            </a:xfrm>
            <a:custGeom>
              <a:avLst/>
              <a:gdLst/>
              <a:ahLst/>
              <a:cxnLst/>
              <a:rect r="r" b="b" t="t" l="l"/>
              <a:pathLst>
                <a:path h="13737980" w="14393428">
                  <a:moveTo>
                    <a:pt x="7196714" y="10990"/>
                  </a:moveTo>
                  <a:cubicBezTo>
                    <a:pt x="4739280" y="0"/>
                    <a:pt x="2463801" y="1304719"/>
                    <a:pt x="1231901" y="3431106"/>
                  </a:cubicBezTo>
                  <a:cubicBezTo>
                    <a:pt x="0" y="5557493"/>
                    <a:pt x="0" y="8180487"/>
                    <a:pt x="1231901" y="10306874"/>
                  </a:cubicBezTo>
                  <a:cubicBezTo>
                    <a:pt x="2463801" y="12433261"/>
                    <a:pt x="4739280" y="13737980"/>
                    <a:pt x="7196714" y="13726990"/>
                  </a:cubicBezTo>
                  <a:cubicBezTo>
                    <a:pt x="9654148" y="13737980"/>
                    <a:pt x="11929627" y="12433261"/>
                    <a:pt x="13161527" y="10306874"/>
                  </a:cubicBezTo>
                  <a:cubicBezTo>
                    <a:pt x="14393428" y="8180487"/>
                    <a:pt x="14393428" y="5557493"/>
                    <a:pt x="13161527" y="3431106"/>
                  </a:cubicBezTo>
                  <a:cubicBezTo>
                    <a:pt x="11929627" y="1304719"/>
                    <a:pt x="9654148" y="0"/>
                    <a:pt x="7196714" y="10990"/>
                  </a:cubicBezTo>
                  <a:close/>
                </a:path>
              </a:pathLst>
            </a:custGeom>
            <a:blipFill>
              <a:blip r:embed="rId7"/>
              <a:stretch>
                <a:fillRect l="223" t="0" r="223" b="0"/>
              </a:stretch>
            </a:blipFill>
          </p:spPr>
        </p:sp>
      </p:grpSp>
      <p:grpSp>
        <p:nvGrpSpPr>
          <p:cNvPr name="Group 12" id="12"/>
          <p:cNvGrpSpPr>
            <a:grpSpLocks noChangeAspect="true"/>
          </p:cNvGrpSpPr>
          <p:nvPr/>
        </p:nvGrpSpPr>
        <p:grpSpPr>
          <a:xfrm rot="0">
            <a:off x="7681326" y="5806858"/>
            <a:ext cx="2963097" cy="2963097"/>
            <a:chOff x="0" y="0"/>
            <a:chExt cx="13716000" cy="13716000"/>
          </a:xfrm>
        </p:grpSpPr>
        <p:sp>
          <p:nvSpPr>
            <p:cNvPr name="Freeform 13" id="13"/>
            <p:cNvSpPr/>
            <p:nvPr/>
          </p:nvSpPr>
          <p:spPr>
            <a:xfrm flipH="false" flipV="false" rot="0">
              <a:off x="-338714" y="-10990"/>
              <a:ext cx="14393428" cy="13737980"/>
            </a:xfrm>
            <a:custGeom>
              <a:avLst/>
              <a:gdLst/>
              <a:ahLst/>
              <a:cxnLst/>
              <a:rect r="r" b="b" t="t" l="l"/>
              <a:pathLst>
                <a:path h="13737980" w="14393428">
                  <a:moveTo>
                    <a:pt x="7196714" y="10990"/>
                  </a:moveTo>
                  <a:cubicBezTo>
                    <a:pt x="4739280" y="0"/>
                    <a:pt x="2463801" y="1304719"/>
                    <a:pt x="1231901" y="3431106"/>
                  </a:cubicBezTo>
                  <a:cubicBezTo>
                    <a:pt x="0" y="5557493"/>
                    <a:pt x="0" y="8180487"/>
                    <a:pt x="1231901" y="10306874"/>
                  </a:cubicBezTo>
                  <a:cubicBezTo>
                    <a:pt x="2463801" y="12433261"/>
                    <a:pt x="4739280" y="13737980"/>
                    <a:pt x="7196714" y="13726990"/>
                  </a:cubicBezTo>
                  <a:cubicBezTo>
                    <a:pt x="9654148" y="13737980"/>
                    <a:pt x="11929627" y="12433261"/>
                    <a:pt x="13161527" y="10306874"/>
                  </a:cubicBezTo>
                  <a:cubicBezTo>
                    <a:pt x="14393428" y="8180487"/>
                    <a:pt x="14393428" y="5557493"/>
                    <a:pt x="13161527" y="3431106"/>
                  </a:cubicBezTo>
                  <a:cubicBezTo>
                    <a:pt x="11929627" y="1304719"/>
                    <a:pt x="9654148" y="0"/>
                    <a:pt x="7196714" y="10990"/>
                  </a:cubicBezTo>
                  <a:close/>
                </a:path>
              </a:pathLst>
            </a:custGeom>
            <a:blipFill>
              <a:blip r:embed="rId8"/>
              <a:stretch>
                <a:fillRect l="223" t="-5517" r="223" b="-5517"/>
              </a:stretch>
            </a:blipFill>
          </p:spPr>
        </p:sp>
      </p:grpSp>
      <p:grpSp>
        <p:nvGrpSpPr>
          <p:cNvPr name="Group 14" id="14"/>
          <p:cNvGrpSpPr>
            <a:grpSpLocks noChangeAspect="true"/>
          </p:cNvGrpSpPr>
          <p:nvPr/>
        </p:nvGrpSpPr>
        <p:grpSpPr>
          <a:xfrm rot="0">
            <a:off x="14965375" y="5143500"/>
            <a:ext cx="2963097" cy="2963097"/>
            <a:chOff x="0" y="0"/>
            <a:chExt cx="13716000" cy="13716000"/>
          </a:xfrm>
        </p:grpSpPr>
        <p:sp>
          <p:nvSpPr>
            <p:cNvPr name="Freeform 15" id="15"/>
            <p:cNvSpPr/>
            <p:nvPr/>
          </p:nvSpPr>
          <p:spPr>
            <a:xfrm flipH="false" flipV="false" rot="0">
              <a:off x="-338714" y="-10990"/>
              <a:ext cx="14393428" cy="13737980"/>
            </a:xfrm>
            <a:custGeom>
              <a:avLst/>
              <a:gdLst/>
              <a:ahLst/>
              <a:cxnLst/>
              <a:rect r="r" b="b" t="t" l="l"/>
              <a:pathLst>
                <a:path h="13737980" w="14393428">
                  <a:moveTo>
                    <a:pt x="7196714" y="10990"/>
                  </a:moveTo>
                  <a:cubicBezTo>
                    <a:pt x="4739280" y="0"/>
                    <a:pt x="2463801" y="1304719"/>
                    <a:pt x="1231901" y="3431106"/>
                  </a:cubicBezTo>
                  <a:cubicBezTo>
                    <a:pt x="0" y="5557493"/>
                    <a:pt x="0" y="8180487"/>
                    <a:pt x="1231901" y="10306874"/>
                  </a:cubicBezTo>
                  <a:cubicBezTo>
                    <a:pt x="2463801" y="12433261"/>
                    <a:pt x="4739280" y="13737980"/>
                    <a:pt x="7196714" y="13726990"/>
                  </a:cubicBezTo>
                  <a:cubicBezTo>
                    <a:pt x="9654148" y="13737980"/>
                    <a:pt x="11929627" y="12433261"/>
                    <a:pt x="13161527" y="10306874"/>
                  </a:cubicBezTo>
                  <a:cubicBezTo>
                    <a:pt x="14393428" y="8180487"/>
                    <a:pt x="14393428" y="5557493"/>
                    <a:pt x="13161527" y="3431106"/>
                  </a:cubicBezTo>
                  <a:cubicBezTo>
                    <a:pt x="11929627" y="1304719"/>
                    <a:pt x="9654148" y="0"/>
                    <a:pt x="7196714" y="10990"/>
                  </a:cubicBezTo>
                  <a:close/>
                </a:path>
              </a:pathLst>
            </a:custGeom>
            <a:blipFill>
              <a:blip r:embed="rId9"/>
              <a:stretch>
                <a:fillRect l="223" t="0" r="223" b="0"/>
              </a:stretch>
            </a:blipFill>
          </p:spPr>
        </p:sp>
      </p:grpSp>
      <p:sp>
        <p:nvSpPr>
          <p:cNvPr name="Freeform 16" id="16"/>
          <p:cNvSpPr/>
          <p:nvPr/>
        </p:nvSpPr>
        <p:spPr>
          <a:xfrm flipH="false" flipV="false" rot="0">
            <a:off x="0" y="9496840"/>
            <a:ext cx="5396625" cy="790160"/>
          </a:xfrm>
          <a:custGeom>
            <a:avLst/>
            <a:gdLst/>
            <a:ahLst/>
            <a:cxnLst/>
            <a:rect r="r" b="b" t="t" l="l"/>
            <a:pathLst>
              <a:path h="790160" w="5396625">
                <a:moveTo>
                  <a:pt x="0" y="0"/>
                </a:moveTo>
                <a:lnTo>
                  <a:pt x="5396625" y="0"/>
                </a:lnTo>
                <a:lnTo>
                  <a:pt x="5396625" y="790160"/>
                </a:lnTo>
                <a:lnTo>
                  <a:pt x="0" y="790160"/>
                </a:lnTo>
                <a:lnTo>
                  <a:pt x="0" y="0"/>
                </a:lnTo>
                <a:close/>
              </a:path>
            </a:pathLst>
          </a:custGeom>
          <a:blipFill>
            <a:blip r:embed="rId10">
              <a:alphaModFix amt="46000"/>
            </a:blip>
            <a:stretch>
              <a:fillRect l="0" t="-2322" r="0" b="-2322"/>
            </a:stretch>
          </a:blipFill>
        </p:spPr>
      </p:sp>
      <p:sp>
        <p:nvSpPr>
          <p:cNvPr name="TextBox 17" id="17"/>
          <p:cNvSpPr txBox="true"/>
          <p:nvPr/>
        </p:nvSpPr>
        <p:spPr>
          <a:xfrm rot="0">
            <a:off x="7157197" y="149295"/>
            <a:ext cx="4349593" cy="691412"/>
          </a:xfrm>
          <a:prstGeom prst="rect">
            <a:avLst/>
          </a:prstGeom>
        </p:spPr>
        <p:txBody>
          <a:bodyPr anchor="t" rtlCol="false" tIns="0" lIns="0" bIns="0" rIns="0">
            <a:spAutoFit/>
          </a:bodyPr>
          <a:lstStyle/>
          <a:p>
            <a:pPr algn="ctr">
              <a:lnSpc>
                <a:spcPts val="5674"/>
              </a:lnSpc>
              <a:spcBef>
                <a:spcPct val="0"/>
              </a:spcBef>
            </a:pPr>
            <a:r>
              <a:rPr lang="en-US" sz="4053">
                <a:solidFill>
                  <a:srgbClr val="000000"/>
                </a:solidFill>
                <a:latin typeface="Lato Bold"/>
              </a:rPr>
              <a:t>MEET</a:t>
            </a:r>
          </a:p>
        </p:txBody>
      </p:sp>
      <p:sp>
        <p:nvSpPr>
          <p:cNvPr name="TextBox 18" id="18"/>
          <p:cNvSpPr txBox="true"/>
          <p:nvPr/>
        </p:nvSpPr>
        <p:spPr>
          <a:xfrm rot="0">
            <a:off x="7157197" y="4712753"/>
            <a:ext cx="401287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Luhle</a:t>
            </a:r>
          </a:p>
        </p:txBody>
      </p:sp>
      <p:sp>
        <p:nvSpPr>
          <p:cNvPr name="TextBox 19" id="19"/>
          <p:cNvSpPr txBox="true"/>
          <p:nvPr/>
        </p:nvSpPr>
        <p:spPr>
          <a:xfrm rot="0">
            <a:off x="685849" y="3724226"/>
            <a:ext cx="401287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Obinna N.</a:t>
            </a:r>
          </a:p>
        </p:txBody>
      </p:sp>
      <p:sp>
        <p:nvSpPr>
          <p:cNvPr name="TextBox 20" id="20"/>
          <p:cNvSpPr txBox="true"/>
          <p:nvPr/>
        </p:nvSpPr>
        <p:spPr>
          <a:xfrm rot="0">
            <a:off x="685849" y="8677910"/>
            <a:ext cx="401287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Obinna E.</a:t>
            </a:r>
          </a:p>
        </p:txBody>
      </p:sp>
      <p:sp>
        <p:nvSpPr>
          <p:cNvPr name="TextBox 21" id="21"/>
          <p:cNvSpPr txBox="true"/>
          <p:nvPr/>
        </p:nvSpPr>
        <p:spPr>
          <a:xfrm rot="0">
            <a:off x="7137560" y="8948596"/>
            <a:ext cx="401287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Joy</a:t>
            </a:r>
          </a:p>
        </p:txBody>
      </p:sp>
      <p:sp>
        <p:nvSpPr>
          <p:cNvPr name="TextBox 22" id="22"/>
          <p:cNvSpPr txBox="true"/>
          <p:nvPr/>
        </p:nvSpPr>
        <p:spPr>
          <a:xfrm rot="0">
            <a:off x="14275121" y="8189565"/>
            <a:ext cx="401287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Chikezie</a:t>
            </a:r>
          </a:p>
        </p:txBody>
      </p:sp>
      <p:sp>
        <p:nvSpPr>
          <p:cNvPr name="TextBox 23" id="23"/>
          <p:cNvSpPr txBox="true"/>
          <p:nvPr/>
        </p:nvSpPr>
        <p:spPr>
          <a:xfrm rot="0">
            <a:off x="14230565" y="3576880"/>
            <a:ext cx="401287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Sandisiwe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6666" r="0" b="-16666"/>
            </a:stretch>
          </a:blipFill>
        </p:spPr>
      </p:sp>
      <p:sp>
        <p:nvSpPr>
          <p:cNvPr name="Freeform 3" id="3"/>
          <p:cNvSpPr/>
          <p:nvPr/>
        </p:nvSpPr>
        <p:spPr>
          <a:xfrm flipH="false" flipV="false" rot="0">
            <a:off x="1420096" y="2039389"/>
            <a:ext cx="7053021" cy="6831962"/>
          </a:xfrm>
          <a:custGeom>
            <a:avLst/>
            <a:gdLst/>
            <a:ahLst/>
            <a:cxnLst/>
            <a:rect r="r" b="b" t="t" l="l"/>
            <a:pathLst>
              <a:path h="6831962" w="7053021">
                <a:moveTo>
                  <a:pt x="0" y="0"/>
                </a:moveTo>
                <a:lnTo>
                  <a:pt x="7053021" y="0"/>
                </a:lnTo>
                <a:lnTo>
                  <a:pt x="7053021" y="6831961"/>
                </a:lnTo>
                <a:lnTo>
                  <a:pt x="0" y="6831961"/>
                </a:lnTo>
                <a:lnTo>
                  <a:pt x="0" y="0"/>
                </a:lnTo>
                <a:close/>
              </a:path>
            </a:pathLst>
          </a:custGeom>
          <a:blipFill>
            <a:blip r:embed="rId4"/>
            <a:stretch>
              <a:fillRect l="-16488" t="0" r="-16488" b="0"/>
            </a:stretch>
          </a:blipFill>
        </p:spPr>
      </p:sp>
      <p:sp>
        <p:nvSpPr>
          <p:cNvPr name="TextBox 4" id="4"/>
          <p:cNvSpPr txBox="true"/>
          <p:nvPr/>
        </p:nvSpPr>
        <p:spPr>
          <a:xfrm rot="0">
            <a:off x="429883" y="342034"/>
            <a:ext cx="16829417" cy="920115"/>
          </a:xfrm>
          <a:prstGeom prst="rect">
            <a:avLst/>
          </a:prstGeom>
        </p:spPr>
        <p:txBody>
          <a:bodyPr anchor="t" rtlCol="false" tIns="0" lIns="0" bIns="0" rIns="0">
            <a:spAutoFit/>
          </a:bodyPr>
          <a:lstStyle/>
          <a:p>
            <a:pPr algn="ctr">
              <a:lnSpc>
                <a:spcPts val="7559"/>
              </a:lnSpc>
            </a:pPr>
            <a:r>
              <a:rPr lang="en-US" sz="5400">
                <a:solidFill>
                  <a:srgbClr val="1A2744"/>
                </a:solidFill>
                <a:latin typeface="League Spartan"/>
              </a:rPr>
              <a:t>EXECUTIVE SUMMARY</a:t>
            </a:r>
          </a:p>
        </p:txBody>
      </p:sp>
      <p:sp>
        <p:nvSpPr>
          <p:cNvPr name="TextBox 5" id="5"/>
          <p:cNvSpPr txBox="true"/>
          <p:nvPr/>
        </p:nvSpPr>
        <p:spPr>
          <a:xfrm rot="0">
            <a:off x="5658552" y="1385974"/>
            <a:ext cx="5653417" cy="653415"/>
          </a:xfrm>
          <a:prstGeom prst="rect">
            <a:avLst/>
          </a:prstGeom>
        </p:spPr>
        <p:txBody>
          <a:bodyPr anchor="t" rtlCol="false" tIns="0" lIns="0" bIns="0" rIns="0">
            <a:spAutoFit/>
          </a:bodyPr>
          <a:lstStyle/>
          <a:p>
            <a:pPr algn="ctr">
              <a:lnSpc>
                <a:spcPts val="5459"/>
              </a:lnSpc>
            </a:pPr>
            <a:r>
              <a:rPr lang="en-US" sz="3900">
                <a:solidFill>
                  <a:srgbClr val="1A2744"/>
                </a:solidFill>
                <a:latin typeface="League Spartan"/>
              </a:rPr>
              <a:t>Significance</a:t>
            </a:r>
          </a:p>
        </p:txBody>
      </p:sp>
      <p:grpSp>
        <p:nvGrpSpPr>
          <p:cNvPr name="Group 6" id="6"/>
          <p:cNvGrpSpPr/>
          <p:nvPr/>
        </p:nvGrpSpPr>
        <p:grpSpPr>
          <a:xfrm rot="0">
            <a:off x="15607590" y="0"/>
            <a:ext cx="2741445" cy="10756984"/>
            <a:chOff x="0" y="0"/>
            <a:chExt cx="722027" cy="2833115"/>
          </a:xfrm>
        </p:grpSpPr>
        <p:sp>
          <p:nvSpPr>
            <p:cNvPr name="Freeform 7" id="7"/>
            <p:cNvSpPr/>
            <p:nvPr/>
          </p:nvSpPr>
          <p:spPr>
            <a:xfrm flipH="false" flipV="false" rot="0">
              <a:off x="0" y="0"/>
              <a:ext cx="722027" cy="2833115"/>
            </a:xfrm>
            <a:custGeom>
              <a:avLst/>
              <a:gdLst/>
              <a:ahLst/>
              <a:cxnLst/>
              <a:rect r="r" b="b" t="t" l="l"/>
              <a:pathLst>
                <a:path h="2833115" w="722027">
                  <a:moveTo>
                    <a:pt x="0" y="0"/>
                  </a:moveTo>
                  <a:lnTo>
                    <a:pt x="722027" y="0"/>
                  </a:lnTo>
                  <a:lnTo>
                    <a:pt x="722027" y="2833115"/>
                  </a:lnTo>
                  <a:lnTo>
                    <a:pt x="0" y="2833115"/>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0" y="9496840"/>
            <a:ext cx="5396625" cy="790160"/>
          </a:xfrm>
          <a:custGeom>
            <a:avLst/>
            <a:gdLst/>
            <a:ahLst/>
            <a:cxnLst/>
            <a:rect r="r" b="b" t="t" l="l"/>
            <a:pathLst>
              <a:path h="790160" w="5396625">
                <a:moveTo>
                  <a:pt x="0" y="0"/>
                </a:moveTo>
                <a:lnTo>
                  <a:pt x="5396625" y="0"/>
                </a:lnTo>
                <a:lnTo>
                  <a:pt x="5396625" y="790160"/>
                </a:lnTo>
                <a:lnTo>
                  <a:pt x="0" y="790160"/>
                </a:lnTo>
                <a:lnTo>
                  <a:pt x="0" y="0"/>
                </a:lnTo>
                <a:close/>
              </a:path>
            </a:pathLst>
          </a:custGeom>
          <a:blipFill>
            <a:blip r:embed="rId5">
              <a:alphaModFix amt="46000"/>
            </a:blip>
            <a:stretch>
              <a:fillRect l="0" t="-2322" r="0" b="-2322"/>
            </a:stretch>
          </a:blipFill>
        </p:spPr>
      </p:sp>
      <p:sp>
        <p:nvSpPr>
          <p:cNvPr name="TextBox 10" id="10"/>
          <p:cNvSpPr txBox="true"/>
          <p:nvPr/>
        </p:nvSpPr>
        <p:spPr>
          <a:xfrm rot="0">
            <a:off x="8843699" y="4375827"/>
            <a:ext cx="6552059" cy="1002665"/>
          </a:xfrm>
          <a:prstGeom prst="rect">
            <a:avLst/>
          </a:prstGeom>
        </p:spPr>
        <p:txBody>
          <a:bodyPr anchor="t" rtlCol="false" tIns="0" lIns="0" bIns="0" rIns="0">
            <a:spAutoFit/>
          </a:bodyPr>
          <a:lstStyle/>
          <a:p>
            <a:pPr>
              <a:lnSpc>
                <a:spcPts val="4060"/>
              </a:lnSpc>
              <a:spcBef>
                <a:spcPct val="0"/>
              </a:spcBef>
            </a:pPr>
            <a:r>
              <a:rPr lang="en-US" sz="2900">
                <a:solidFill>
                  <a:srgbClr val="1A2744"/>
                </a:solidFill>
                <a:latin typeface="League Spartan"/>
              </a:rPr>
              <a:t>C</a:t>
            </a:r>
            <a:r>
              <a:rPr lang="en-US" sz="2900">
                <a:solidFill>
                  <a:srgbClr val="1A2744"/>
                </a:solidFill>
                <a:latin typeface="League Spartan"/>
              </a:rPr>
              <a:t>ritical for investors and analysts making informed decisions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6666" r="0" b="-16666"/>
            </a:stretch>
          </a:blipFill>
        </p:spPr>
      </p:sp>
      <p:grpSp>
        <p:nvGrpSpPr>
          <p:cNvPr name="Group 3" id="3"/>
          <p:cNvGrpSpPr/>
          <p:nvPr/>
        </p:nvGrpSpPr>
        <p:grpSpPr>
          <a:xfrm rot="0">
            <a:off x="4532450" y="-230022"/>
            <a:ext cx="13627100" cy="10747045"/>
            <a:chOff x="0" y="0"/>
            <a:chExt cx="3589030" cy="2830497"/>
          </a:xfrm>
        </p:grpSpPr>
        <p:sp>
          <p:nvSpPr>
            <p:cNvPr name="Freeform 4" id="4"/>
            <p:cNvSpPr/>
            <p:nvPr/>
          </p:nvSpPr>
          <p:spPr>
            <a:xfrm flipH="false" flipV="false" rot="0">
              <a:off x="0" y="0"/>
              <a:ext cx="3589031" cy="2830497"/>
            </a:xfrm>
            <a:custGeom>
              <a:avLst/>
              <a:gdLst/>
              <a:ahLst/>
              <a:cxnLst/>
              <a:rect r="r" b="b" t="t" l="l"/>
              <a:pathLst>
                <a:path h="2830497" w="3589031">
                  <a:moveTo>
                    <a:pt x="28974" y="0"/>
                  </a:moveTo>
                  <a:lnTo>
                    <a:pt x="3560056" y="0"/>
                  </a:lnTo>
                  <a:cubicBezTo>
                    <a:pt x="3576058" y="0"/>
                    <a:pt x="3589031" y="12972"/>
                    <a:pt x="3589031" y="28974"/>
                  </a:cubicBezTo>
                  <a:lnTo>
                    <a:pt x="3589031" y="2801523"/>
                  </a:lnTo>
                  <a:cubicBezTo>
                    <a:pt x="3589031" y="2817525"/>
                    <a:pt x="3576058" y="2830497"/>
                    <a:pt x="3560056" y="2830497"/>
                  </a:cubicBezTo>
                  <a:lnTo>
                    <a:pt x="28974" y="2830497"/>
                  </a:lnTo>
                  <a:cubicBezTo>
                    <a:pt x="12972" y="2830497"/>
                    <a:pt x="0" y="2817525"/>
                    <a:pt x="0" y="2801523"/>
                  </a:cubicBezTo>
                  <a:lnTo>
                    <a:pt x="0" y="28974"/>
                  </a:lnTo>
                  <a:cubicBezTo>
                    <a:pt x="0" y="12972"/>
                    <a:pt x="12972" y="0"/>
                    <a:pt x="28974" y="0"/>
                  </a:cubicBez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0" y="628755"/>
            <a:ext cx="9064900" cy="9029490"/>
            <a:chOff x="0" y="0"/>
            <a:chExt cx="6502400" cy="6477000"/>
          </a:xfrm>
        </p:grpSpPr>
        <p:sp>
          <p:nvSpPr>
            <p:cNvPr name="Freeform 7" id="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38520" t="0" r="-38520" b="0"/>
              </a:stretch>
            </a:blipFill>
          </p:spPr>
        </p:sp>
        <p:sp>
          <p:nvSpPr>
            <p:cNvPr name="Freeform 8" id="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A2744"/>
            </a:solidFill>
          </p:spPr>
        </p:sp>
      </p:grpSp>
      <p:sp>
        <p:nvSpPr>
          <p:cNvPr name="TextBox 9" id="9"/>
          <p:cNvSpPr txBox="true"/>
          <p:nvPr/>
        </p:nvSpPr>
        <p:spPr>
          <a:xfrm rot="0">
            <a:off x="10710534" y="3257966"/>
            <a:ext cx="6915250" cy="3926009"/>
          </a:xfrm>
          <a:prstGeom prst="rect">
            <a:avLst/>
          </a:prstGeom>
        </p:spPr>
        <p:txBody>
          <a:bodyPr anchor="t" rtlCol="false" tIns="0" lIns="0" bIns="0" rIns="0">
            <a:spAutoFit/>
          </a:bodyPr>
          <a:lstStyle/>
          <a:p>
            <a:pPr algn="just">
              <a:lnSpc>
                <a:spcPts val="3549"/>
              </a:lnSpc>
            </a:pPr>
          </a:p>
          <a:p>
            <a:pPr algn="just" marL="633750" indent="-316875" lvl="1">
              <a:lnSpc>
                <a:spcPts val="7338"/>
              </a:lnSpc>
              <a:buFont typeface="Arial"/>
              <a:buChar char="•"/>
            </a:pPr>
            <a:r>
              <a:rPr lang="en-US" sz="2935">
                <a:solidFill>
                  <a:srgbClr val="FFFFFF"/>
                </a:solidFill>
                <a:latin typeface="League Spartan"/>
              </a:rPr>
              <a:t>EDA</a:t>
            </a:r>
            <a:r>
              <a:rPr lang="en-US" sz="2935">
                <a:solidFill>
                  <a:srgbClr val="FFFFFF"/>
                </a:solidFill>
                <a:latin typeface="League Spartan"/>
              </a:rPr>
              <a:t> OF AAPL STOCK DATA</a:t>
            </a:r>
          </a:p>
          <a:p>
            <a:pPr algn="just" marL="633750" indent="-316875" lvl="1">
              <a:lnSpc>
                <a:spcPts val="7338"/>
              </a:lnSpc>
              <a:buFont typeface="Arial"/>
              <a:buChar char="•"/>
            </a:pPr>
            <a:r>
              <a:rPr lang="en-US" sz="2935">
                <a:solidFill>
                  <a:srgbClr val="FFFFFF"/>
                </a:solidFill>
                <a:latin typeface="League Spartan"/>
              </a:rPr>
              <a:t>INDUSTRY COMPARABILITY</a:t>
            </a:r>
          </a:p>
          <a:p>
            <a:pPr algn="just" marL="633750" indent="-316875" lvl="1">
              <a:lnSpc>
                <a:spcPts val="7338"/>
              </a:lnSpc>
              <a:buFont typeface="Arial"/>
              <a:buChar char="•"/>
            </a:pPr>
            <a:r>
              <a:rPr lang="en-US" sz="2935">
                <a:solidFill>
                  <a:srgbClr val="FFFFFF"/>
                </a:solidFill>
                <a:latin typeface="League Spartan"/>
              </a:rPr>
              <a:t>RECOMMENDATIONS</a:t>
            </a:r>
          </a:p>
          <a:p>
            <a:pPr algn="just" marL="633750" indent="-316875" lvl="1">
              <a:lnSpc>
                <a:spcPts val="7338"/>
              </a:lnSpc>
              <a:buFont typeface="Arial"/>
              <a:buChar char="•"/>
            </a:pPr>
            <a:r>
              <a:rPr lang="en-US" sz="2935">
                <a:solidFill>
                  <a:srgbClr val="FFFFFF"/>
                </a:solidFill>
                <a:latin typeface="League Spartan"/>
              </a:rPr>
              <a:t>CONCLUSION</a:t>
            </a:r>
          </a:p>
        </p:txBody>
      </p:sp>
      <p:sp>
        <p:nvSpPr>
          <p:cNvPr name="TextBox 10" id="10"/>
          <p:cNvSpPr txBox="true"/>
          <p:nvPr/>
        </p:nvSpPr>
        <p:spPr>
          <a:xfrm rot="0">
            <a:off x="11685017" y="1580794"/>
            <a:ext cx="4236034" cy="920115"/>
          </a:xfrm>
          <a:prstGeom prst="rect">
            <a:avLst/>
          </a:prstGeom>
        </p:spPr>
        <p:txBody>
          <a:bodyPr anchor="t" rtlCol="false" tIns="0" lIns="0" bIns="0" rIns="0">
            <a:spAutoFit/>
          </a:bodyPr>
          <a:lstStyle/>
          <a:p>
            <a:pPr algn="ctr">
              <a:lnSpc>
                <a:spcPts val="7559"/>
              </a:lnSpc>
            </a:pPr>
            <a:r>
              <a:rPr lang="en-US" sz="5400">
                <a:solidFill>
                  <a:srgbClr val="FFFFFF"/>
                </a:solidFill>
                <a:latin typeface="Canva Sans Bold"/>
              </a:rPr>
              <a:t>CONTENTS</a:t>
            </a:r>
          </a:p>
        </p:txBody>
      </p:sp>
      <p:sp>
        <p:nvSpPr>
          <p:cNvPr name="Freeform 11" id="11"/>
          <p:cNvSpPr/>
          <p:nvPr/>
        </p:nvSpPr>
        <p:spPr>
          <a:xfrm flipH="false" flipV="false" rot="0">
            <a:off x="0" y="9496840"/>
            <a:ext cx="5396625" cy="790160"/>
          </a:xfrm>
          <a:custGeom>
            <a:avLst/>
            <a:gdLst/>
            <a:ahLst/>
            <a:cxnLst/>
            <a:rect r="r" b="b" t="t" l="l"/>
            <a:pathLst>
              <a:path h="790160" w="5396625">
                <a:moveTo>
                  <a:pt x="0" y="0"/>
                </a:moveTo>
                <a:lnTo>
                  <a:pt x="5396625" y="0"/>
                </a:lnTo>
                <a:lnTo>
                  <a:pt x="5396625" y="790160"/>
                </a:lnTo>
                <a:lnTo>
                  <a:pt x="0" y="790160"/>
                </a:lnTo>
                <a:lnTo>
                  <a:pt x="0" y="0"/>
                </a:lnTo>
                <a:close/>
              </a:path>
            </a:pathLst>
          </a:custGeom>
          <a:blipFill>
            <a:blip r:embed="rId5">
              <a:alphaModFix amt="46000"/>
            </a:blip>
            <a:stretch>
              <a:fillRect l="0" t="-2322" r="0" b="-2322"/>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6666" r="0" b="-16666"/>
            </a:stretch>
          </a:blipFill>
        </p:spPr>
      </p:sp>
      <p:grpSp>
        <p:nvGrpSpPr>
          <p:cNvPr name="Group 3" id="3"/>
          <p:cNvGrpSpPr/>
          <p:nvPr/>
        </p:nvGrpSpPr>
        <p:grpSpPr>
          <a:xfrm rot="0">
            <a:off x="15607590" y="0"/>
            <a:ext cx="2741445" cy="10756984"/>
            <a:chOff x="0" y="0"/>
            <a:chExt cx="722027" cy="2833115"/>
          </a:xfrm>
        </p:grpSpPr>
        <p:sp>
          <p:nvSpPr>
            <p:cNvPr name="Freeform 4" id="4"/>
            <p:cNvSpPr/>
            <p:nvPr/>
          </p:nvSpPr>
          <p:spPr>
            <a:xfrm flipH="false" flipV="false" rot="0">
              <a:off x="0" y="0"/>
              <a:ext cx="722027" cy="2833115"/>
            </a:xfrm>
            <a:custGeom>
              <a:avLst/>
              <a:gdLst/>
              <a:ahLst/>
              <a:cxnLst/>
              <a:rect r="r" b="b" t="t" l="l"/>
              <a:pathLst>
                <a:path h="2833115" w="722027">
                  <a:moveTo>
                    <a:pt x="0" y="0"/>
                  </a:moveTo>
                  <a:lnTo>
                    <a:pt x="722027" y="0"/>
                  </a:lnTo>
                  <a:lnTo>
                    <a:pt x="722027" y="2833115"/>
                  </a:lnTo>
                  <a:lnTo>
                    <a:pt x="0" y="2833115"/>
                  </a:ln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045655" y="288580"/>
            <a:ext cx="13561934" cy="920115"/>
          </a:xfrm>
          <a:prstGeom prst="rect">
            <a:avLst/>
          </a:prstGeom>
        </p:spPr>
        <p:txBody>
          <a:bodyPr anchor="t" rtlCol="false" tIns="0" lIns="0" bIns="0" rIns="0">
            <a:spAutoFit/>
          </a:bodyPr>
          <a:lstStyle/>
          <a:p>
            <a:pPr algn="ctr">
              <a:lnSpc>
                <a:spcPts val="7559"/>
              </a:lnSpc>
              <a:spcBef>
                <a:spcPct val="0"/>
              </a:spcBef>
            </a:pPr>
            <a:r>
              <a:rPr lang="en-US" sz="5400">
                <a:solidFill>
                  <a:srgbClr val="1A2744"/>
                </a:solidFill>
                <a:latin typeface="League Spartan"/>
              </a:rPr>
              <a:t>EDA OF AAPL STOCK DATA</a:t>
            </a:r>
          </a:p>
        </p:txBody>
      </p:sp>
      <p:sp>
        <p:nvSpPr>
          <p:cNvPr name="Freeform 7" id="7"/>
          <p:cNvSpPr/>
          <p:nvPr/>
        </p:nvSpPr>
        <p:spPr>
          <a:xfrm flipH="false" flipV="false" rot="0">
            <a:off x="1708412" y="2780082"/>
            <a:ext cx="12969144" cy="6065486"/>
          </a:xfrm>
          <a:custGeom>
            <a:avLst/>
            <a:gdLst/>
            <a:ahLst/>
            <a:cxnLst/>
            <a:rect r="r" b="b" t="t" l="l"/>
            <a:pathLst>
              <a:path h="6065486" w="12969144">
                <a:moveTo>
                  <a:pt x="0" y="0"/>
                </a:moveTo>
                <a:lnTo>
                  <a:pt x="12969144" y="0"/>
                </a:lnTo>
                <a:lnTo>
                  <a:pt x="12969144" y="6065486"/>
                </a:lnTo>
                <a:lnTo>
                  <a:pt x="0" y="6065486"/>
                </a:lnTo>
                <a:lnTo>
                  <a:pt x="0" y="0"/>
                </a:lnTo>
                <a:close/>
              </a:path>
            </a:pathLst>
          </a:custGeom>
          <a:blipFill>
            <a:blip r:embed="rId4"/>
            <a:stretch>
              <a:fillRect l="0" t="0" r="0" b="0"/>
            </a:stretch>
          </a:blipFill>
        </p:spPr>
      </p:sp>
      <p:sp>
        <p:nvSpPr>
          <p:cNvPr name="TextBox 8" id="8"/>
          <p:cNvSpPr txBox="true"/>
          <p:nvPr/>
        </p:nvSpPr>
        <p:spPr>
          <a:xfrm rot="0">
            <a:off x="5513193" y="1475395"/>
            <a:ext cx="5359582" cy="653415"/>
          </a:xfrm>
          <a:prstGeom prst="rect">
            <a:avLst/>
          </a:prstGeom>
        </p:spPr>
        <p:txBody>
          <a:bodyPr anchor="t" rtlCol="false" tIns="0" lIns="0" bIns="0" rIns="0">
            <a:spAutoFit/>
          </a:bodyPr>
          <a:lstStyle/>
          <a:p>
            <a:pPr algn="ctr">
              <a:lnSpc>
                <a:spcPts val="5459"/>
              </a:lnSpc>
            </a:pPr>
            <a:r>
              <a:rPr lang="en-US" sz="3900">
                <a:solidFill>
                  <a:srgbClr val="1A2744"/>
                </a:solidFill>
                <a:latin typeface="League Spartan"/>
              </a:rPr>
              <a:t>Time Series Analysis</a:t>
            </a:r>
          </a:p>
        </p:txBody>
      </p:sp>
      <p:sp>
        <p:nvSpPr>
          <p:cNvPr name="Freeform 9" id="9"/>
          <p:cNvSpPr/>
          <p:nvPr/>
        </p:nvSpPr>
        <p:spPr>
          <a:xfrm flipH="false" flipV="false" rot="0">
            <a:off x="0" y="9496840"/>
            <a:ext cx="5396625" cy="790160"/>
          </a:xfrm>
          <a:custGeom>
            <a:avLst/>
            <a:gdLst/>
            <a:ahLst/>
            <a:cxnLst/>
            <a:rect r="r" b="b" t="t" l="l"/>
            <a:pathLst>
              <a:path h="790160" w="5396625">
                <a:moveTo>
                  <a:pt x="0" y="0"/>
                </a:moveTo>
                <a:lnTo>
                  <a:pt x="5396625" y="0"/>
                </a:lnTo>
                <a:lnTo>
                  <a:pt x="5396625" y="790160"/>
                </a:lnTo>
                <a:lnTo>
                  <a:pt x="0" y="790160"/>
                </a:lnTo>
                <a:lnTo>
                  <a:pt x="0" y="0"/>
                </a:lnTo>
                <a:close/>
              </a:path>
            </a:pathLst>
          </a:custGeom>
          <a:blipFill>
            <a:blip r:embed="rId5">
              <a:alphaModFix amt="46000"/>
            </a:blip>
            <a:stretch>
              <a:fillRect l="0" t="-2322" r="0" b="-2322"/>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6666" r="0" b="-16666"/>
            </a:stretch>
          </a:blipFill>
        </p:spPr>
      </p:sp>
      <p:grpSp>
        <p:nvGrpSpPr>
          <p:cNvPr name="Group 3" id="3"/>
          <p:cNvGrpSpPr/>
          <p:nvPr/>
        </p:nvGrpSpPr>
        <p:grpSpPr>
          <a:xfrm rot="0">
            <a:off x="16091991" y="-234992"/>
            <a:ext cx="2741445" cy="10756984"/>
            <a:chOff x="0" y="0"/>
            <a:chExt cx="722027" cy="2833115"/>
          </a:xfrm>
        </p:grpSpPr>
        <p:sp>
          <p:nvSpPr>
            <p:cNvPr name="Freeform 4" id="4"/>
            <p:cNvSpPr/>
            <p:nvPr/>
          </p:nvSpPr>
          <p:spPr>
            <a:xfrm flipH="false" flipV="false" rot="0">
              <a:off x="0" y="0"/>
              <a:ext cx="722027" cy="2833115"/>
            </a:xfrm>
            <a:custGeom>
              <a:avLst/>
              <a:gdLst/>
              <a:ahLst/>
              <a:cxnLst/>
              <a:rect r="r" b="b" t="t" l="l"/>
              <a:pathLst>
                <a:path h="2833115" w="722027">
                  <a:moveTo>
                    <a:pt x="0" y="0"/>
                  </a:moveTo>
                  <a:lnTo>
                    <a:pt x="722027" y="0"/>
                  </a:lnTo>
                  <a:lnTo>
                    <a:pt x="722027" y="2833115"/>
                  </a:lnTo>
                  <a:lnTo>
                    <a:pt x="0" y="2833115"/>
                  </a:ln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979926" y="211749"/>
            <a:ext cx="13561934" cy="920115"/>
          </a:xfrm>
          <a:prstGeom prst="rect">
            <a:avLst/>
          </a:prstGeom>
        </p:spPr>
        <p:txBody>
          <a:bodyPr anchor="t" rtlCol="false" tIns="0" lIns="0" bIns="0" rIns="0">
            <a:spAutoFit/>
          </a:bodyPr>
          <a:lstStyle/>
          <a:p>
            <a:pPr algn="ctr">
              <a:lnSpc>
                <a:spcPts val="7559"/>
              </a:lnSpc>
              <a:spcBef>
                <a:spcPct val="0"/>
              </a:spcBef>
            </a:pPr>
            <a:r>
              <a:rPr lang="en-US" sz="5400">
                <a:solidFill>
                  <a:srgbClr val="1A2744"/>
                </a:solidFill>
                <a:latin typeface="League Spartan"/>
              </a:rPr>
              <a:t>EXPLORATORY DATA ANALYSIS </a:t>
            </a:r>
          </a:p>
        </p:txBody>
      </p:sp>
      <p:sp>
        <p:nvSpPr>
          <p:cNvPr name="TextBox 7" id="7"/>
          <p:cNvSpPr txBox="true"/>
          <p:nvPr/>
        </p:nvSpPr>
        <p:spPr>
          <a:xfrm rot="0">
            <a:off x="6906837" y="1267291"/>
            <a:ext cx="3197662" cy="653415"/>
          </a:xfrm>
          <a:prstGeom prst="rect">
            <a:avLst/>
          </a:prstGeom>
        </p:spPr>
        <p:txBody>
          <a:bodyPr anchor="t" rtlCol="false" tIns="0" lIns="0" bIns="0" rIns="0">
            <a:spAutoFit/>
          </a:bodyPr>
          <a:lstStyle/>
          <a:p>
            <a:pPr algn="ctr">
              <a:lnSpc>
                <a:spcPts val="5459"/>
              </a:lnSpc>
            </a:pPr>
            <a:r>
              <a:rPr lang="en-US" sz="3900">
                <a:solidFill>
                  <a:srgbClr val="000000"/>
                </a:solidFill>
                <a:latin typeface="League Spartan"/>
              </a:rPr>
              <a:t>Relationship</a:t>
            </a:r>
          </a:p>
        </p:txBody>
      </p:sp>
      <p:sp>
        <p:nvSpPr>
          <p:cNvPr name="Freeform 8" id="8"/>
          <p:cNvSpPr/>
          <p:nvPr/>
        </p:nvSpPr>
        <p:spPr>
          <a:xfrm flipH="false" flipV="false" rot="0">
            <a:off x="1028700" y="2330407"/>
            <a:ext cx="8196596" cy="7454372"/>
          </a:xfrm>
          <a:custGeom>
            <a:avLst/>
            <a:gdLst/>
            <a:ahLst/>
            <a:cxnLst/>
            <a:rect r="r" b="b" t="t" l="l"/>
            <a:pathLst>
              <a:path h="7454372" w="8196596">
                <a:moveTo>
                  <a:pt x="0" y="0"/>
                </a:moveTo>
                <a:lnTo>
                  <a:pt x="8196596" y="0"/>
                </a:lnTo>
                <a:lnTo>
                  <a:pt x="8196596" y="7454371"/>
                </a:lnTo>
                <a:lnTo>
                  <a:pt x="0" y="7454371"/>
                </a:lnTo>
                <a:lnTo>
                  <a:pt x="0" y="0"/>
                </a:lnTo>
                <a:close/>
              </a:path>
            </a:pathLst>
          </a:custGeom>
          <a:blipFill>
            <a:blip r:embed="rId4"/>
            <a:stretch>
              <a:fillRect l="-4336" t="-497" r="0" b="-1539"/>
            </a:stretch>
          </a:blipFill>
        </p:spPr>
      </p:sp>
      <p:sp>
        <p:nvSpPr>
          <p:cNvPr name="TextBox 9" id="9"/>
          <p:cNvSpPr txBox="true"/>
          <p:nvPr/>
        </p:nvSpPr>
        <p:spPr>
          <a:xfrm rot="0">
            <a:off x="9225296" y="3436633"/>
            <a:ext cx="6436519" cy="1145118"/>
          </a:xfrm>
          <a:prstGeom prst="rect">
            <a:avLst/>
          </a:prstGeom>
        </p:spPr>
        <p:txBody>
          <a:bodyPr anchor="t" rtlCol="false" tIns="0" lIns="0" bIns="0" rIns="0">
            <a:spAutoFit/>
          </a:bodyPr>
          <a:lstStyle/>
          <a:p>
            <a:pPr algn="just" marL="710663" indent="-355331" lvl="1">
              <a:lnSpc>
                <a:spcPts val="4608"/>
              </a:lnSpc>
              <a:buFont typeface="Arial"/>
              <a:buChar char="•"/>
            </a:pPr>
            <a:r>
              <a:rPr lang="en-US" sz="3291">
                <a:solidFill>
                  <a:srgbClr val="004AAD"/>
                </a:solidFill>
                <a:latin typeface="Trocchi"/>
              </a:rPr>
              <a:t>Price and Volume</a:t>
            </a:r>
          </a:p>
          <a:p>
            <a:pPr algn="just" marL="710663" indent="-355331" lvl="1">
              <a:lnSpc>
                <a:spcPts val="4608"/>
              </a:lnSpc>
              <a:buFont typeface="Arial"/>
              <a:buChar char="•"/>
            </a:pPr>
            <a:r>
              <a:rPr lang="en-US" sz="3291">
                <a:solidFill>
                  <a:srgbClr val="004AAD"/>
                </a:solidFill>
                <a:latin typeface="Trocchi"/>
              </a:rPr>
              <a:t>Adjusted close and Voulme</a:t>
            </a:r>
            <a:r>
              <a:rPr lang="en-US" sz="3291">
                <a:solidFill>
                  <a:srgbClr val="004AAD"/>
                </a:solidFill>
                <a:latin typeface="Trocchi"/>
              </a:rPr>
              <a:t> </a:t>
            </a:r>
          </a:p>
        </p:txBody>
      </p:sp>
      <p:sp>
        <p:nvSpPr>
          <p:cNvPr name="Freeform 10" id="10"/>
          <p:cNvSpPr/>
          <p:nvPr/>
        </p:nvSpPr>
        <p:spPr>
          <a:xfrm flipH="false" flipV="false" rot="0">
            <a:off x="0" y="9496840"/>
            <a:ext cx="5396625" cy="790160"/>
          </a:xfrm>
          <a:custGeom>
            <a:avLst/>
            <a:gdLst/>
            <a:ahLst/>
            <a:cxnLst/>
            <a:rect r="r" b="b" t="t" l="l"/>
            <a:pathLst>
              <a:path h="790160" w="5396625">
                <a:moveTo>
                  <a:pt x="0" y="0"/>
                </a:moveTo>
                <a:lnTo>
                  <a:pt x="5396625" y="0"/>
                </a:lnTo>
                <a:lnTo>
                  <a:pt x="5396625" y="790160"/>
                </a:lnTo>
                <a:lnTo>
                  <a:pt x="0" y="790160"/>
                </a:lnTo>
                <a:lnTo>
                  <a:pt x="0" y="0"/>
                </a:lnTo>
                <a:close/>
              </a:path>
            </a:pathLst>
          </a:custGeom>
          <a:blipFill>
            <a:blip r:embed="rId5">
              <a:alphaModFix amt="46000"/>
            </a:blip>
            <a:stretch>
              <a:fillRect l="0" t="-2322" r="0" b="-2322"/>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6666" r="0" b="-16666"/>
            </a:stretch>
          </a:blipFill>
        </p:spPr>
      </p:sp>
      <p:grpSp>
        <p:nvGrpSpPr>
          <p:cNvPr name="Group 3" id="3"/>
          <p:cNvGrpSpPr/>
          <p:nvPr/>
        </p:nvGrpSpPr>
        <p:grpSpPr>
          <a:xfrm rot="0">
            <a:off x="16091991" y="-234992"/>
            <a:ext cx="2741445" cy="10756984"/>
            <a:chOff x="0" y="0"/>
            <a:chExt cx="722027" cy="2833115"/>
          </a:xfrm>
        </p:grpSpPr>
        <p:sp>
          <p:nvSpPr>
            <p:cNvPr name="Freeform 4" id="4"/>
            <p:cNvSpPr/>
            <p:nvPr/>
          </p:nvSpPr>
          <p:spPr>
            <a:xfrm flipH="false" flipV="false" rot="0">
              <a:off x="0" y="0"/>
              <a:ext cx="722027" cy="2833115"/>
            </a:xfrm>
            <a:custGeom>
              <a:avLst/>
              <a:gdLst/>
              <a:ahLst/>
              <a:cxnLst/>
              <a:rect r="r" b="b" t="t" l="l"/>
              <a:pathLst>
                <a:path h="2833115" w="722027">
                  <a:moveTo>
                    <a:pt x="0" y="0"/>
                  </a:moveTo>
                  <a:lnTo>
                    <a:pt x="722027" y="0"/>
                  </a:lnTo>
                  <a:lnTo>
                    <a:pt x="722027" y="2833115"/>
                  </a:lnTo>
                  <a:lnTo>
                    <a:pt x="0" y="2833115"/>
                  </a:ln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84986" y="3001436"/>
            <a:ext cx="10929830" cy="5273326"/>
          </a:xfrm>
          <a:custGeom>
            <a:avLst/>
            <a:gdLst/>
            <a:ahLst/>
            <a:cxnLst/>
            <a:rect r="r" b="b" t="t" l="l"/>
            <a:pathLst>
              <a:path h="5273326" w="10929830">
                <a:moveTo>
                  <a:pt x="0" y="0"/>
                </a:moveTo>
                <a:lnTo>
                  <a:pt x="10929829" y="0"/>
                </a:lnTo>
                <a:lnTo>
                  <a:pt x="10929829" y="5273326"/>
                </a:lnTo>
                <a:lnTo>
                  <a:pt x="0" y="5273326"/>
                </a:lnTo>
                <a:lnTo>
                  <a:pt x="0" y="0"/>
                </a:lnTo>
                <a:close/>
              </a:path>
            </a:pathLst>
          </a:custGeom>
          <a:blipFill>
            <a:blip r:embed="rId4"/>
            <a:stretch>
              <a:fillRect l="-6288" t="0" r="-6288" b="0"/>
            </a:stretch>
          </a:blipFill>
        </p:spPr>
      </p:sp>
      <p:sp>
        <p:nvSpPr>
          <p:cNvPr name="TextBox 7" id="7"/>
          <p:cNvSpPr txBox="true"/>
          <p:nvPr/>
        </p:nvSpPr>
        <p:spPr>
          <a:xfrm rot="0">
            <a:off x="1394658" y="513374"/>
            <a:ext cx="13561934" cy="920115"/>
          </a:xfrm>
          <a:prstGeom prst="rect">
            <a:avLst/>
          </a:prstGeom>
        </p:spPr>
        <p:txBody>
          <a:bodyPr anchor="t" rtlCol="false" tIns="0" lIns="0" bIns="0" rIns="0">
            <a:spAutoFit/>
          </a:bodyPr>
          <a:lstStyle/>
          <a:p>
            <a:pPr algn="ctr">
              <a:lnSpc>
                <a:spcPts val="7559"/>
              </a:lnSpc>
              <a:spcBef>
                <a:spcPct val="0"/>
              </a:spcBef>
            </a:pPr>
            <a:r>
              <a:rPr lang="en-US" sz="5400">
                <a:solidFill>
                  <a:srgbClr val="1A2744"/>
                </a:solidFill>
                <a:latin typeface="League Spartan"/>
              </a:rPr>
              <a:t>EXPLORATORY DATA ANALYSIS </a:t>
            </a:r>
          </a:p>
        </p:txBody>
      </p:sp>
      <p:sp>
        <p:nvSpPr>
          <p:cNvPr name="TextBox 8" id="8"/>
          <p:cNvSpPr txBox="true"/>
          <p:nvPr/>
        </p:nvSpPr>
        <p:spPr>
          <a:xfrm rot="0">
            <a:off x="2714625" y="1626894"/>
            <a:ext cx="10922000" cy="653415"/>
          </a:xfrm>
          <a:prstGeom prst="rect">
            <a:avLst/>
          </a:prstGeom>
        </p:spPr>
        <p:txBody>
          <a:bodyPr anchor="t" rtlCol="false" tIns="0" lIns="0" bIns="0" rIns="0">
            <a:spAutoFit/>
          </a:bodyPr>
          <a:lstStyle/>
          <a:p>
            <a:pPr algn="ctr">
              <a:lnSpc>
                <a:spcPts val="5459"/>
              </a:lnSpc>
              <a:spcBef>
                <a:spcPct val="0"/>
              </a:spcBef>
            </a:pPr>
            <a:r>
              <a:rPr lang="en-US" sz="3900">
                <a:solidFill>
                  <a:srgbClr val="1A2744"/>
                </a:solidFill>
                <a:latin typeface="League Spartan"/>
              </a:rPr>
              <a:t>Effect of volume on stock price</a:t>
            </a:r>
          </a:p>
        </p:txBody>
      </p:sp>
      <p:sp>
        <p:nvSpPr>
          <p:cNvPr name="Freeform 9" id="9"/>
          <p:cNvSpPr/>
          <p:nvPr/>
        </p:nvSpPr>
        <p:spPr>
          <a:xfrm flipH="false" flipV="false" rot="0">
            <a:off x="0" y="9496840"/>
            <a:ext cx="5396625" cy="790160"/>
          </a:xfrm>
          <a:custGeom>
            <a:avLst/>
            <a:gdLst/>
            <a:ahLst/>
            <a:cxnLst/>
            <a:rect r="r" b="b" t="t" l="l"/>
            <a:pathLst>
              <a:path h="790160" w="5396625">
                <a:moveTo>
                  <a:pt x="0" y="0"/>
                </a:moveTo>
                <a:lnTo>
                  <a:pt x="5396625" y="0"/>
                </a:lnTo>
                <a:lnTo>
                  <a:pt x="5396625" y="790160"/>
                </a:lnTo>
                <a:lnTo>
                  <a:pt x="0" y="790160"/>
                </a:lnTo>
                <a:lnTo>
                  <a:pt x="0" y="0"/>
                </a:lnTo>
                <a:close/>
              </a:path>
            </a:pathLst>
          </a:custGeom>
          <a:blipFill>
            <a:blip r:embed="rId5">
              <a:alphaModFix amt="46000"/>
            </a:blip>
            <a:stretch>
              <a:fillRect l="0" t="-2322" r="0" b="-2322"/>
            </a:stretch>
          </a:blipFill>
        </p:spPr>
      </p:sp>
      <p:sp>
        <p:nvSpPr>
          <p:cNvPr name="TextBox 10" id="10"/>
          <p:cNvSpPr txBox="true"/>
          <p:nvPr/>
        </p:nvSpPr>
        <p:spPr>
          <a:xfrm rot="0">
            <a:off x="11095534" y="5321552"/>
            <a:ext cx="5082183" cy="589915"/>
          </a:xfrm>
          <a:prstGeom prst="rect">
            <a:avLst/>
          </a:prstGeom>
        </p:spPr>
        <p:txBody>
          <a:bodyPr anchor="t" rtlCol="false" tIns="0" lIns="0" bIns="0" rIns="0">
            <a:spAutoFit/>
          </a:bodyPr>
          <a:lstStyle/>
          <a:p>
            <a:pPr algn="ctr">
              <a:lnSpc>
                <a:spcPts val="4759"/>
              </a:lnSpc>
              <a:spcBef>
                <a:spcPct val="0"/>
              </a:spcBef>
            </a:pPr>
            <a:r>
              <a:rPr lang="en-US" sz="3399">
                <a:solidFill>
                  <a:srgbClr val="FE2F29"/>
                </a:solidFill>
                <a:latin typeface="Archivo Black"/>
              </a:rPr>
              <a:t>+</a:t>
            </a:r>
            <a:r>
              <a:rPr lang="en-US" sz="3399">
                <a:solidFill>
                  <a:srgbClr val="1A2744"/>
                </a:solidFill>
                <a:latin typeface="Archivo Black"/>
              </a:rPr>
              <a:t> Sentiment analysis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6666" r="0" b="-16666"/>
            </a:stretch>
          </a:blipFill>
        </p:spPr>
      </p:sp>
      <p:grpSp>
        <p:nvGrpSpPr>
          <p:cNvPr name="Group 3" id="3"/>
          <p:cNvGrpSpPr/>
          <p:nvPr/>
        </p:nvGrpSpPr>
        <p:grpSpPr>
          <a:xfrm rot="0">
            <a:off x="16091991" y="-234992"/>
            <a:ext cx="2741445" cy="10756984"/>
            <a:chOff x="0" y="0"/>
            <a:chExt cx="722027" cy="2833115"/>
          </a:xfrm>
        </p:grpSpPr>
        <p:sp>
          <p:nvSpPr>
            <p:cNvPr name="Freeform 4" id="4"/>
            <p:cNvSpPr/>
            <p:nvPr/>
          </p:nvSpPr>
          <p:spPr>
            <a:xfrm flipH="false" flipV="false" rot="0">
              <a:off x="0" y="0"/>
              <a:ext cx="722027" cy="2833115"/>
            </a:xfrm>
            <a:custGeom>
              <a:avLst/>
              <a:gdLst/>
              <a:ahLst/>
              <a:cxnLst/>
              <a:rect r="r" b="b" t="t" l="l"/>
              <a:pathLst>
                <a:path h="2833115" w="722027">
                  <a:moveTo>
                    <a:pt x="0" y="0"/>
                  </a:moveTo>
                  <a:lnTo>
                    <a:pt x="722027" y="0"/>
                  </a:lnTo>
                  <a:lnTo>
                    <a:pt x="722027" y="2833115"/>
                  </a:lnTo>
                  <a:lnTo>
                    <a:pt x="0" y="2833115"/>
                  </a:ln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776386" y="2776014"/>
            <a:ext cx="11535822" cy="6180661"/>
          </a:xfrm>
          <a:custGeom>
            <a:avLst/>
            <a:gdLst/>
            <a:ahLst/>
            <a:cxnLst/>
            <a:rect r="r" b="b" t="t" l="l"/>
            <a:pathLst>
              <a:path h="6180661" w="11535822">
                <a:moveTo>
                  <a:pt x="0" y="0"/>
                </a:moveTo>
                <a:lnTo>
                  <a:pt x="11535821" y="0"/>
                </a:lnTo>
                <a:lnTo>
                  <a:pt x="11535821" y="6180661"/>
                </a:lnTo>
                <a:lnTo>
                  <a:pt x="0" y="6180661"/>
                </a:lnTo>
                <a:lnTo>
                  <a:pt x="0" y="0"/>
                </a:lnTo>
                <a:close/>
              </a:path>
            </a:pathLst>
          </a:custGeom>
          <a:blipFill>
            <a:blip r:embed="rId4"/>
            <a:stretch>
              <a:fillRect l="0" t="0" r="-7155" b="0"/>
            </a:stretch>
          </a:blipFill>
        </p:spPr>
      </p:sp>
      <p:sp>
        <p:nvSpPr>
          <p:cNvPr name="TextBox 7" id="7"/>
          <p:cNvSpPr txBox="true"/>
          <p:nvPr/>
        </p:nvSpPr>
        <p:spPr>
          <a:xfrm rot="0">
            <a:off x="313051" y="513374"/>
            <a:ext cx="13561934" cy="920115"/>
          </a:xfrm>
          <a:prstGeom prst="rect">
            <a:avLst/>
          </a:prstGeom>
        </p:spPr>
        <p:txBody>
          <a:bodyPr anchor="t" rtlCol="false" tIns="0" lIns="0" bIns="0" rIns="0">
            <a:spAutoFit/>
          </a:bodyPr>
          <a:lstStyle/>
          <a:p>
            <a:pPr algn="ctr">
              <a:lnSpc>
                <a:spcPts val="7559"/>
              </a:lnSpc>
              <a:spcBef>
                <a:spcPct val="0"/>
              </a:spcBef>
            </a:pPr>
            <a:r>
              <a:rPr lang="en-US" sz="5400">
                <a:solidFill>
                  <a:srgbClr val="1A2744"/>
                </a:solidFill>
                <a:latin typeface="League Spartan"/>
              </a:rPr>
              <a:t>EXPLORATORY DATA ANALYSIS </a:t>
            </a:r>
          </a:p>
        </p:txBody>
      </p:sp>
      <p:sp>
        <p:nvSpPr>
          <p:cNvPr name="TextBox 8" id="8"/>
          <p:cNvSpPr txBox="true"/>
          <p:nvPr/>
        </p:nvSpPr>
        <p:spPr>
          <a:xfrm rot="0">
            <a:off x="4258738" y="1744706"/>
            <a:ext cx="5266857" cy="653415"/>
          </a:xfrm>
          <a:prstGeom prst="rect">
            <a:avLst/>
          </a:prstGeom>
        </p:spPr>
        <p:txBody>
          <a:bodyPr anchor="t" rtlCol="false" tIns="0" lIns="0" bIns="0" rIns="0">
            <a:spAutoFit/>
          </a:bodyPr>
          <a:lstStyle/>
          <a:p>
            <a:pPr algn="ctr">
              <a:lnSpc>
                <a:spcPts val="5459"/>
              </a:lnSpc>
            </a:pPr>
            <a:r>
              <a:rPr lang="en-US" sz="3900">
                <a:solidFill>
                  <a:srgbClr val="1A2744"/>
                </a:solidFill>
                <a:latin typeface="League Spartan"/>
              </a:rPr>
              <a:t>Stock Character</a:t>
            </a:r>
          </a:p>
        </p:txBody>
      </p:sp>
      <p:sp>
        <p:nvSpPr>
          <p:cNvPr name="TextBox 9" id="9"/>
          <p:cNvSpPr txBox="true"/>
          <p:nvPr/>
        </p:nvSpPr>
        <p:spPr>
          <a:xfrm rot="0">
            <a:off x="12034380" y="5506300"/>
            <a:ext cx="4316405" cy="653415"/>
          </a:xfrm>
          <a:prstGeom prst="rect">
            <a:avLst/>
          </a:prstGeom>
        </p:spPr>
        <p:txBody>
          <a:bodyPr anchor="t" rtlCol="false" tIns="0" lIns="0" bIns="0" rIns="0">
            <a:spAutoFit/>
          </a:bodyPr>
          <a:lstStyle/>
          <a:p>
            <a:pPr algn="ctr">
              <a:lnSpc>
                <a:spcPts val="5459"/>
              </a:lnSpc>
            </a:pPr>
            <a:r>
              <a:rPr lang="en-US" sz="3900">
                <a:solidFill>
                  <a:srgbClr val="1A2744"/>
                </a:solidFill>
                <a:latin typeface="League Spartan"/>
              </a:rPr>
              <a:t>Stable price</a:t>
            </a:r>
          </a:p>
        </p:txBody>
      </p:sp>
      <p:sp>
        <p:nvSpPr>
          <p:cNvPr name="Freeform 10" id="10"/>
          <p:cNvSpPr/>
          <p:nvPr/>
        </p:nvSpPr>
        <p:spPr>
          <a:xfrm flipH="false" flipV="false" rot="0">
            <a:off x="0" y="9496840"/>
            <a:ext cx="5396625" cy="790160"/>
          </a:xfrm>
          <a:custGeom>
            <a:avLst/>
            <a:gdLst/>
            <a:ahLst/>
            <a:cxnLst/>
            <a:rect r="r" b="b" t="t" l="l"/>
            <a:pathLst>
              <a:path h="790160" w="5396625">
                <a:moveTo>
                  <a:pt x="0" y="0"/>
                </a:moveTo>
                <a:lnTo>
                  <a:pt x="5396625" y="0"/>
                </a:lnTo>
                <a:lnTo>
                  <a:pt x="5396625" y="790160"/>
                </a:lnTo>
                <a:lnTo>
                  <a:pt x="0" y="790160"/>
                </a:lnTo>
                <a:lnTo>
                  <a:pt x="0" y="0"/>
                </a:lnTo>
                <a:close/>
              </a:path>
            </a:pathLst>
          </a:custGeom>
          <a:blipFill>
            <a:blip r:embed="rId5">
              <a:alphaModFix amt="46000"/>
            </a:blip>
            <a:stretch>
              <a:fillRect l="0" t="-2322" r="0" b="-2322"/>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6666" r="0" b="-16666"/>
            </a:stretch>
          </a:blipFill>
        </p:spPr>
      </p:sp>
      <p:grpSp>
        <p:nvGrpSpPr>
          <p:cNvPr name="Group 3" id="3"/>
          <p:cNvGrpSpPr/>
          <p:nvPr/>
        </p:nvGrpSpPr>
        <p:grpSpPr>
          <a:xfrm rot="0">
            <a:off x="16091991" y="-234992"/>
            <a:ext cx="2741445" cy="10756984"/>
            <a:chOff x="0" y="0"/>
            <a:chExt cx="722027" cy="2833115"/>
          </a:xfrm>
        </p:grpSpPr>
        <p:sp>
          <p:nvSpPr>
            <p:cNvPr name="Freeform 4" id="4"/>
            <p:cNvSpPr/>
            <p:nvPr/>
          </p:nvSpPr>
          <p:spPr>
            <a:xfrm flipH="false" flipV="false" rot="0">
              <a:off x="0" y="0"/>
              <a:ext cx="722027" cy="2833115"/>
            </a:xfrm>
            <a:custGeom>
              <a:avLst/>
              <a:gdLst/>
              <a:ahLst/>
              <a:cxnLst/>
              <a:rect r="r" b="b" t="t" l="l"/>
              <a:pathLst>
                <a:path h="2833115" w="722027">
                  <a:moveTo>
                    <a:pt x="0" y="0"/>
                  </a:moveTo>
                  <a:lnTo>
                    <a:pt x="722027" y="0"/>
                  </a:lnTo>
                  <a:lnTo>
                    <a:pt x="722027" y="2833115"/>
                  </a:lnTo>
                  <a:lnTo>
                    <a:pt x="0" y="2833115"/>
                  </a:lnTo>
                  <a:close/>
                </a:path>
              </a:pathLst>
            </a:custGeom>
            <a:gradFill rotWithShape="true">
              <a:gsLst>
                <a:gs pos="0">
                  <a:srgbClr val="000000">
                    <a:alpha val="100000"/>
                  </a:srgbClr>
                </a:gs>
                <a:gs pos="100000">
                  <a:srgbClr val="3533CD">
                    <a:alpha val="100000"/>
                  </a:srgbClr>
                </a:gs>
              </a:gsLst>
              <a:lin ang="0"/>
            </a:gra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6573650" y="8154353"/>
            <a:ext cx="2472034" cy="2472034"/>
          </a:xfrm>
          <a:custGeom>
            <a:avLst/>
            <a:gdLst/>
            <a:ahLst/>
            <a:cxnLst/>
            <a:rect r="r" b="b" t="t" l="l"/>
            <a:pathLst>
              <a:path h="2472034" w="2472034">
                <a:moveTo>
                  <a:pt x="0" y="0"/>
                </a:moveTo>
                <a:lnTo>
                  <a:pt x="2472034" y="0"/>
                </a:lnTo>
                <a:lnTo>
                  <a:pt x="2472034" y="2472034"/>
                </a:lnTo>
                <a:lnTo>
                  <a:pt x="0" y="2472034"/>
                </a:lnTo>
                <a:lnTo>
                  <a:pt x="0" y="0"/>
                </a:lnTo>
                <a:close/>
              </a:path>
            </a:pathLst>
          </a:custGeom>
          <a:blipFill>
            <a:blip r:embed="rId4">
              <a:alphaModFix amt="50000"/>
            </a:blip>
            <a:stretch>
              <a:fillRect l="0" t="0" r="0" b="0"/>
            </a:stretch>
          </a:blipFill>
        </p:spPr>
      </p:sp>
      <p:sp>
        <p:nvSpPr>
          <p:cNvPr name="Freeform 7" id="7"/>
          <p:cNvSpPr/>
          <p:nvPr/>
        </p:nvSpPr>
        <p:spPr>
          <a:xfrm flipH="false" flipV="false" rot="0">
            <a:off x="1286464" y="2181682"/>
            <a:ext cx="12846285" cy="5972671"/>
          </a:xfrm>
          <a:custGeom>
            <a:avLst/>
            <a:gdLst/>
            <a:ahLst/>
            <a:cxnLst/>
            <a:rect r="r" b="b" t="t" l="l"/>
            <a:pathLst>
              <a:path h="5972671" w="12846285">
                <a:moveTo>
                  <a:pt x="0" y="0"/>
                </a:moveTo>
                <a:lnTo>
                  <a:pt x="12846284" y="0"/>
                </a:lnTo>
                <a:lnTo>
                  <a:pt x="12846284" y="5972671"/>
                </a:lnTo>
                <a:lnTo>
                  <a:pt x="0" y="5972671"/>
                </a:lnTo>
                <a:lnTo>
                  <a:pt x="0" y="0"/>
                </a:lnTo>
                <a:close/>
              </a:path>
            </a:pathLst>
          </a:custGeom>
          <a:blipFill>
            <a:blip r:embed="rId5"/>
            <a:stretch>
              <a:fillRect l="0" t="-7639" r="0" b="-865"/>
            </a:stretch>
          </a:blipFill>
        </p:spPr>
      </p:sp>
      <p:sp>
        <p:nvSpPr>
          <p:cNvPr name="Freeform 8" id="8"/>
          <p:cNvSpPr/>
          <p:nvPr/>
        </p:nvSpPr>
        <p:spPr>
          <a:xfrm flipH="false" flipV="false" rot="0">
            <a:off x="12714605" y="8172299"/>
            <a:ext cx="2329406" cy="2172002"/>
          </a:xfrm>
          <a:custGeom>
            <a:avLst/>
            <a:gdLst/>
            <a:ahLst/>
            <a:cxnLst/>
            <a:rect r="r" b="b" t="t" l="l"/>
            <a:pathLst>
              <a:path h="2172002" w="2329406">
                <a:moveTo>
                  <a:pt x="0" y="0"/>
                </a:moveTo>
                <a:lnTo>
                  <a:pt x="2329406" y="0"/>
                </a:lnTo>
                <a:lnTo>
                  <a:pt x="2329406" y="2172002"/>
                </a:lnTo>
                <a:lnTo>
                  <a:pt x="0" y="2172002"/>
                </a:lnTo>
                <a:lnTo>
                  <a:pt x="0" y="0"/>
                </a:lnTo>
                <a:close/>
              </a:path>
            </a:pathLst>
          </a:custGeom>
          <a:blipFill>
            <a:blip r:embed="rId6">
              <a:alphaModFix amt="50000"/>
            </a:blip>
            <a:stretch>
              <a:fillRect l="0" t="-7246" r="0" b="0"/>
            </a:stretch>
          </a:blipFill>
        </p:spPr>
      </p:sp>
      <p:sp>
        <p:nvSpPr>
          <p:cNvPr name="Freeform 9" id="9"/>
          <p:cNvSpPr/>
          <p:nvPr/>
        </p:nvSpPr>
        <p:spPr>
          <a:xfrm flipH="false" flipV="false" rot="0">
            <a:off x="0" y="9496840"/>
            <a:ext cx="5396625" cy="790160"/>
          </a:xfrm>
          <a:custGeom>
            <a:avLst/>
            <a:gdLst/>
            <a:ahLst/>
            <a:cxnLst/>
            <a:rect r="r" b="b" t="t" l="l"/>
            <a:pathLst>
              <a:path h="790160" w="5396625">
                <a:moveTo>
                  <a:pt x="0" y="0"/>
                </a:moveTo>
                <a:lnTo>
                  <a:pt x="5396625" y="0"/>
                </a:lnTo>
                <a:lnTo>
                  <a:pt x="5396625" y="790160"/>
                </a:lnTo>
                <a:lnTo>
                  <a:pt x="0" y="790160"/>
                </a:lnTo>
                <a:lnTo>
                  <a:pt x="0" y="0"/>
                </a:lnTo>
                <a:close/>
              </a:path>
            </a:pathLst>
          </a:custGeom>
          <a:blipFill>
            <a:blip r:embed="rId7">
              <a:alphaModFix amt="46000"/>
            </a:blip>
            <a:stretch>
              <a:fillRect l="0" t="-2322" r="0" b="-2322"/>
            </a:stretch>
          </a:blipFill>
        </p:spPr>
      </p:sp>
      <p:sp>
        <p:nvSpPr>
          <p:cNvPr name="Freeform 10" id="10"/>
          <p:cNvSpPr/>
          <p:nvPr/>
        </p:nvSpPr>
        <p:spPr>
          <a:xfrm flipH="false" flipV="false" rot="0">
            <a:off x="10230963" y="8440263"/>
            <a:ext cx="1636074" cy="1636074"/>
          </a:xfrm>
          <a:custGeom>
            <a:avLst/>
            <a:gdLst/>
            <a:ahLst/>
            <a:cxnLst/>
            <a:rect r="r" b="b" t="t" l="l"/>
            <a:pathLst>
              <a:path h="1636074" w="1636074">
                <a:moveTo>
                  <a:pt x="0" y="0"/>
                </a:moveTo>
                <a:lnTo>
                  <a:pt x="1636074" y="0"/>
                </a:lnTo>
                <a:lnTo>
                  <a:pt x="1636074" y="1636074"/>
                </a:lnTo>
                <a:lnTo>
                  <a:pt x="0" y="1636074"/>
                </a:lnTo>
                <a:lnTo>
                  <a:pt x="0" y="0"/>
                </a:lnTo>
                <a:close/>
              </a:path>
            </a:pathLst>
          </a:custGeom>
          <a:blipFill>
            <a:blip r:embed="rId8">
              <a:alphaModFix amt="50000"/>
            </a:blip>
            <a:stretch>
              <a:fillRect l="0" t="0" r="0" b="0"/>
            </a:stretch>
          </a:blipFill>
        </p:spPr>
      </p:sp>
      <p:sp>
        <p:nvSpPr>
          <p:cNvPr name="TextBox 11" id="11"/>
          <p:cNvSpPr txBox="true"/>
          <p:nvPr/>
        </p:nvSpPr>
        <p:spPr>
          <a:xfrm rot="0">
            <a:off x="1028700" y="513374"/>
            <a:ext cx="13561934" cy="920115"/>
          </a:xfrm>
          <a:prstGeom prst="rect">
            <a:avLst/>
          </a:prstGeom>
        </p:spPr>
        <p:txBody>
          <a:bodyPr anchor="t" rtlCol="false" tIns="0" lIns="0" bIns="0" rIns="0">
            <a:spAutoFit/>
          </a:bodyPr>
          <a:lstStyle/>
          <a:p>
            <a:pPr algn="ctr">
              <a:lnSpc>
                <a:spcPts val="7559"/>
              </a:lnSpc>
              <a:spcBef>
                <a:spcPct val="0"/>
              </a:spcBef>
            </a:pPr>
            <a:r>
              <a:rPr lang="en-US" sz="5400">
                <a:solidFill>
                  <a:srgbClr val="1A2744"/>
                </a:solidFill>
                <a:latin typeface="League Spartan"/>
              </a:rPr>
              <a:t>INDUSTRY COMPARABILTIY</a:t>
            </a:r>
          </a:p>
        </p:txBody>
      </p:sp>
      <p:sp>
        <p:nvSpPr>
          <p:cNvPr name="TextBox 12" id="12"/>
          <p:cNvSpPr txBox="true"/>
          <p:nvPr/>
        </p:nvSpPr>
        <p:spPr>
          <a:xfrm rot="0">
            <a:off x="4094080" y="1366814"/>
            <a:ext cx="6715526" cy="653415"/>
          </a:xfrm>
          <a:prstGeom prst="rect">
            <a:avLst/>
          </a:prstGeom>
        </p:spPr>
        <p:txBody>
          <a:bodyPr anchor="t" rtlCol="false" tIns="0" lIns="0" bIns="0" rIns="0">
            <a:spAutoFit/>
          </a:bodyPr>
          <a:lstStyle/>
          <a:p>
            <a:pPr algn="ctr">
              <a:lnSpc>
                <a:spcPts val="5459"/>
              </a:lnSpc>
            </a:pPr>
            <a:r>
              <a:rPr lang="en-US" sz="3900">
                <a:solidFill>
                  <a:srgbClr val="1A2744"/>
                </a:solidFill>
                <a:latin typeface="League Spartan"/>
              </a:rPr>
              <a:t>Stock Trend Anaysis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DAFuIlp7nXs</dc:identifier>
  <dcterms:modified xsi:type="dcterms:W3CDTF">2011-08-01T06:04:30Z</dcterms:modified>
  <cp:revision>1</cp:revision>
  <dc:title>Comprehensive Exploratory Data Analysis of Apple Inc.’s Stock Market Data</dc:title>
</cp:coreProperties>
</file>